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344A4-9644-456B-BCBC-55C82A06FB7B}" type="datetimeFigureOut">
              <a:rPr lang="pl-PL" smtClean="0"/>
              <a:pPr/>
              <a:t>2023-03-17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0DB98-6604-48DC-81C5-3613438FED15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637353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0DB98-6604-48DC-81C5-3613438FED15}" type="slidenum">
              <a:rPr lang="pl-PL" smtClean="0"/>
              <a:pPr/>
              <a:t>2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378285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78BFC-2206-4BBB-B27E-27DB6F892F8E}" type="datetime1">
              <a:rPr lang="pl-PL" smtClean="0"/>
              <a:pPr/>
              <a:t>2023-03-17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C70C-B96D-417F-B0FA-5B51527255E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502670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BC58A-D708-4D8F-8098-AD66BB3D6991}" type="datetime1">
              <a:rPr lang="pl-PL" smtClean="0"/>
              <a:pPr/>
              <a:t>2023-03-17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C70C-B96D-417F-B0FA-5B51527255E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84353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6F79C-9894-4E7E-BAF4-53F5223C2E1F}" type="datetime1">
              <a:rPr lang="pl-PL" smtClean="0"/>
              <a:pPr/>
              <a:t>2023-03-17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C70C-B96D-417F-B0FA-5B51527255E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043614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5B79-B985-439A-A858-191752CA66A0}" type="datetime1">
              <a:rPr lang="pl-PL" smtClean="0"/>
              <a:pPr/>
              <a:t>2023-03-17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C70C-B96D-417F-B0FA-5B51527255E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4235204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605A-4316-427F-A612-A2498410834E}" type="datetime1">
              <a:rPr lang="pl-PL" smtClean="0"/>
              <a:pPr/>
              <a:t>2023-03-17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C70C-B96D-417F-B0FA-5B51527255E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570159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63CEA-2447-4B5A-85E8-1E8412027268}" type="datetime1">
              <a:rPr lang="pl-PL" smtClean="0"/>
              <a:pPr/>
              <a:t>2023-03-17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C70C-B96D-417F-B0FA-5B51527255E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651027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84011-5602-42B1-A75C-5DD561653672}" type="datetime1">
              <a:rPr lang="pl-PL" smtClean="0"/>
              <a:pPr/>
              <a:t>2023-03-17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C70C-B96D-417F-B0FA-5B51527255E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61844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5CEA3-BE06-47AE-B0AA-9E1375715371}" type="datetime1">
              <a:rPr lang="pl-PL" smtClean="0"/>
              <a:pPr/>
              <a:t>2023-03-17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C70C-B96D-417F-B0FA-5B51527255E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407975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E329D-E9A3-407F-AA3C-1C55499F08FE}" type="datetime1">
              <a:rPr lang="pl-PL" smtClean="0"/>
              <a:pPr/>
              <a:t>2023-03-17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C70C-B96D-417F-B0FA-5B51527255E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694663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9BF24-EA59-4720-AA6A-754ED456FDC8}" type="datetime1">
              <a:rPr lang="pl-PL" smtClean="0"/>
              <a:pPr/>
              <a:t>2023-03-17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C70C-B96D-417F-B0FA-5B51527255E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944717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22A64-91C6-4114-B61E-EADB8256069D}" type="datetime1">
              <a:rPr lang="pl-PL" smtClean="0"/>
              <a:pPr/>
              <a:t>2023-03-17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C70C-B96D-417F-B0FA-5B51527255E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4160446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D7DBC-BF41-4B55-B03C-25F327CE8287}" type="datetime1">
              <a:rPr lang="pl-PL" smtClean="0"/>
              <a:pPr/>
              <a:t>2023-03-17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5C70C-B96D-417F-B0FA-5B51527255E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83806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kument_programu_Microsoft_Office_Word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698740" y="1388853"/>
            <a:ext cx="9969260" cy="4632385"/>
          </a:xfrm>
        </p:spPr>
        <p:txBody>
          <a:bodyPr>
            <a:normAutofit/>
          </a:bodyPr>
          <a:lstStyle/>
          <a:p>
            <a:pPr algn="just"/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l-PL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pl-PL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ARKUSZ   ORGANIZACYJNY   SZKOŁY</a:t>
            </a:r>
          </a:p>
          <a:p>
            <a:r>
              <a:rPr lang="pl-PL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	NA  ROK  SZKOLNY  2023/2024</a:t>
            </a:r>
          </a:p>
          <a:p>
            <a:endParaRPr lang="pl-PL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Zespół Polityki Edukacyjnej</a:t>
            </a:r>
          </a:p>
          <a:p>
            <a:pPr algn="r"/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ZG ZNP</a:t>
            </a:r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192677975"/>
              </p:ext>
            </p:extLst>
          </p:nvPr>
        </p:nvGraphicFramePr>
        <p:xfrm>
          <a:off x="6173788" y="92075"/>
          <a:ext cx="5746750" cy="1168400"/>
        </p:xfrm>
        <a:graphic>
          <a:graphicData uri="http://schemas.openxmlformats.org/presentationml/2006/ole">
            <p:oleObj spid="_x0000_s1103" name="Dokument" r:id="rId3" imgW="5746651" imgH="1168342" progId="Word.Document.12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908233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0430"/>
          </a:xfrm>
        </p:spPr>
        <p:txBody>
          <a:bodyPr>
            <a:normAutofit/>
          </a:bodyPr>
          <a:lstStyle/>
          <a:p>
            <a:r>
              <a:rPr lang="pl-PL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Dane zawarte w arkuszu organizacyjnym  </a:t>
            </a:r>
            <a:r>
              <a:rPr lang="pl-PL" sz="32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szkoły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22694" y="1224952"/>
            <a:ext cx="10853468" cy="50814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6) liczbę oddziałów poszczególnych klas;</a:t>
            </a:r>
          </a:p>
          <a:p>
            <a:pPr marL="0" indent="0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7)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liczbę uczniów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w poszczególnych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oddziałach;</a:t>
            </a:r>
          </a:p>
          <a:p>
            <a:pPr marL="0" indent="0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A dla każdego oddziału: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a)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tygodniowy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lub semestralny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wymiar godzin obowiązkowych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w tym godziny z zajęć prowadzonych w grupach,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b)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tygodniowy wymiar godzin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zajęć: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religii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etyki, wychowania do życia w rodzinie, języka mniejszości narodowej,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języka mniejszości etnicznej lub języka regionalnego i nauki własnej historii i kultury, nauki geografii państwa,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zajęć sportowych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w oddziałach i szkołach sportowych oraz w oddziałach i szkołach mistrzostwa sportowego,</a:t>
            </a:r>
          </a:p>
          <a:p>
            <a:endParaRPr lang="pl-PL" sz="2400" dirty="0"/>
          </a:p>
        </p:txBody>
      </p:sp>
      <p:pic>
        <p:nvPicPr>
          <p:cNvPr id="4" name="Obraz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997185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772955" cy="635539"/>
          </a:xfrm>
        </p:spPr>
        <p:txBody>
          <a:bodyPr>
            <a:normAutofit/>
          </a:bodyPr>
          <a:lstStyle/>
          <a:p>
            <a:r>
              <a:rPr lang="pl-PL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Dane zawarte w arkuszu organizacyjnym  </a:t>
            </a:r>
            <a:r>
              <a:rPr lang="pl-PL" sz="32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szkoły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66800" y="1000664"/>
            <a:ext cx="10287000" cy="51762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tygodniowy wymiar godzin zajęć rewalidacyjnych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dla uczniów niepełnosprawnych,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d)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wymiar godzin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zajęć z zakresu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doradztwa zawodowego,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e)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zwiększony wymiar godzin  przyznanych przez organ prowadzący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w danym roku szkolnym, 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g) tygodniowy lub semestralny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wymiar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i przeznaczenie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godzin do dyspozycji dyrektora szkoły,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h) godziny z wychowawcą;</a:t>
            </a:r>
          </a:p>
          <a:p>
            <a:endParaRPr lang="pl-PL" dirty="0"/>
          </a:p>
        </p:txBody>
      </p:sp>
      <p:pic>
        <p:nvPicPr>
          <p:cNvPr id="4" name="Obraz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862724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10747075" cy="782188"/>
          </a:xfrm>
        </p:spPr>
        <p:txBody>
          <a:bodyPr>
            <a:normAutofit/>
          </a:bodyPr>
          <a:lstStyle/>
          <a:p>
            <a:r>
              <a:rPr lang="pl-PL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Dane zawarte w arkuszu organizacyjnym  </a:t>
            </a:r>
            <a:r>
              <a:rPr lang="pl-PL" sz="32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szkoły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198" y="974785"/>
            <a:ext cx="10515601" cy="5202178"/>
          </a:xfrm>
        </p:spPr>
        <p:txBody>
          <a:bodyPr/>
          <a:lstStyle/>
          <a:p>
            <a:pPr marL="0" indent="0" algn="just">
              <a:buNone/>
            </a:pPr>
            <a:r>
              <a:rPr lang="pl-PL" dirty="0"/>
              <a:t> 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8)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ogólną liczbę godzin  finansowanych przez organ prowadzący szkołę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, w tym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zajęć edukacyjnych i opiekuńczych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zajęć rewalidacyjnych, zajęć z zakresu pomocy </a:t>
            </a:r>
            <a:r>
              <a:rPr lang="pl-PL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psychologiczno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 - pedagogicznej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oraz innych zajęć realizowanych przez pedagoga, psychologa, logopedę i innych nauczycieli;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9)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liczbę uczniów korzystających z opieki świetlicowej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, liczbę godzin zajęć świetlicowych oraz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liczbę nauczycieli prowadzących zajęcia świetlicowe;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10) liczbę godzin  zajęć opiekuńczych i wychowawczych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w internacie;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11)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liczbę godzin pracy biblioteki szkolnej.</a:t>
            </a:r>
          </a:p>
          <a:p>
            <a:pPr algn="just"/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az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842134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02102" y="296114"/>
            <a:ext cx="10496909" cy="713177"/>
          </a:xfrm>
        </p:spPr>
        <p:txBody>
          <a:bodyPr>
            <a:normAutofit fontScale="90000"/>
          </a:bodyPr>
          <a:lstStyle/>
          <a:p>
            <a:r>
              <a:rPr lang="pl-PL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Dane zawarte w arkuszu organizacyjnym  </a:t>
            </a:r>
            <a:r>
              <a:rPr lang="pl-PL" sz="2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szkoły z oddziałami przedszkolnymi</a:t>
            </a: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63880" y="1104181"/>
            <a:ext cx="10789920" cy="5607170"/>
          </a:xfrm>
        </p:spPr>
        <p:txBody>
          <a:bodyPr>
            <a:normAutofit/>
          </a:bodyPr>
          <a:lstStyle/>
          <a:p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Arkusz szkoły podstawowej z oddziałami przedszkolnymi zawiera: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1) liczbę nauczycieli ogółem, w tym zajmujących stanowiska kierownicze;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2) imię, nazwisko, stopień awansu zawodowego i kwalifikacje poszczególnych nauczycieli oraz liczbę godzin zajęć prowadzonych przez poszczególnych nauczycieli, a także liczbę etatów przeliczeniowych tych nauczycieli;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3) liczbę nauczycieli, którzy w danym roku przystępują do awansu zawodowego wraz z terminami złożenia wniosków o podjęcie tych postępowań;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4) liczbę pracowników administracji i obsługi, w tym pracowników zajmujących stanowiska kierownicze, oraz liczbę etatów przeliczeniowych tych pracowników;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5) liczbę pracowników zajmujących stanowiska kierownicze oraz liczbę etatów przeliczeniowych tych pracowników.</a:t>
            </a:r>
          </a:p>
          <a:p>
            <a:endParaRPr lang="pl-PL" dirty="0"/>
          </a:p>
        </p:txBody>
      </p:sp>
      <p:pic>
        <p:nvPicPr>
          <p:cNvPr id="4" name="Obraz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4943080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333008" cy="773562"/>
          </a:xfrm>
        </p:spPr>
        <p:txBody>
          <a:bodyPr>
            <a:noAutofit/>
          </a:bodyPr>
          <a:lstStyle/>
          <a:p>
            <a:r>
              <a:rPr lang="pl-PL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Dane zawarte w arkuszu organizacyjnym  </a:t>
            </a:r>
            <a:r>
              <a:rPr lang="pl-PL" sz="2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szkoły z oddziałami przedszkolnymi- cd.</a:t>
            </a: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337094"/>
            <a:ext cx="10515600" cy="523623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6) liczbę oddziałów przedszkolnych;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7) liczbę dzieci w poszczególnych oddziałach przedszkolnych;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8) tygodniowy wymiar zajęć religii, języka mniejszości narodowej, języka mniejszości etnicznej lub języka regionalnego; 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9) czas pracy poszczególnych oddziałów przedszkolnych;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10)ogólną liczbę godzin pracy finansowanych ze środków przydzielonych przez organ prowadzący szkołę podstawową, w tym liczbę godzin zajęć edukacyjnych i opiekuńczych, zajęć rewalidacyjnych, zajęć z zakresu pomocy psychologiczno-pedagogicznej oraz innych zajęć wspomagających proces kształcenia, realizowanych w szczególności przez pedagoga, psychologa, logopedę i innych nauczycieli.</a:t>
            </a:r>
          </a:p>
          <a:p>
            <a:endParaRPr lang="pl-PL" dirty="0"/>
          </a:p>
        </p:txBody>
      </p:sp>
      <p:pic>
        <p:nvPicPr>
          <p:cNvPr id="4" name="Obraz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1865348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427898" cy="764935"/>
          </a:xfrm>
        </p:spPr>
        <p:txBody>
          <a:bodyPr>
            <a:normAutofit/>
          </a:bodyPr>
          <a:lstStyle/>
          <a:p>
            <a:pPr algn="ctr"/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Dane zawarte w arkuszu organizacyjnym  </a:t>
            </a:r>
            <a:r>
              <a:rPr lang="pl-PL" sz="24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szkoły </a:t>
            </a:r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b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Rozporządzenie w sprawie ramowych planów nauczania</a:t>
            </a:r>
            <a:endParaRPr lang="pl-PL" sz="1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3338" y="1130060"/>
            <a:ext cx="10652760" cy="49778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pl-PL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Obowiązujące ramowe plany nauczania w roku szkolnym 2022/2023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Rozporządzenie MEN z 3 kwietnia 2019r. w sprawie ramowych planów nauczania (Dz.U.2019,639)</a:t>
            </a:r>
          </a:p>
          <a:p>
            <a:pPr marL="0" indent="0" algn="just">
              <a:buNone/>
            </a:pPr>
            <a:endParaRPr lang="pl-PL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pl-PL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400" i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endParaRPr lang="pl-PL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az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088102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609053" cy="678671"/>
          </a:xfrm>
        </p:spPr>
        <p:txBody>
          <a:bodyPr>
            <a:normAutofit/>
          </a:bodyPr>
          <a:lstStyle/>
          <a:p>
            <a:pPr algn="ctr"/>
            <a:r>
              <a:rPr lang="pl-PL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Dane zawarte w arkuszu organizacyjnym  </a:t>
            </a:r>
            <a:r>
              <a:rPr lang="pl-PL" sz="2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szkoły </a:t>
            </a:r>
            <a:r>
              <a:rPr lang="pl-PL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br>
              <a:rPr lang="pl-PL" sz="2000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Rozporządzenie w sprawie ramowych planów nauczania</a:t>
            </a:r>
            <a:endParaRPr lang="pl-PL" sz="20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95223" y="1043796"/>
            <a:ext cx="11464505" cy="592634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Obowiązkowe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zajęcia edukacyjne z 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zakresu kształcenia ogólnego, kształcenia zawodowego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, praktycznej nauki zawodu, zajęcia z wychowawcą 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wynikające z załączników do rozporządzenia i określone  dla danego typu szkoły,</a:t>
            </a:r>
          </a:p>
          <a:p>
            <a:pPr algn="just">
              <a:buFontTx/>
              <a:buChar char="-"/>
            </a:pP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Obowiązkowy podział na grupy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od IV klasy szkoły podstawowej</a:t>
            </a:r>
          </a:p>
          <a:p>
            <a:pPr marL="0" indent="0" algn="just">
              <a:buNone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  a) 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informatyka -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oddział powyżej 24 uczniów (liczba uczniów w grupie ile stanowisk komputerowych),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  b) 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język obcy -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oddział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powyżej 24 uczniów (przy podziale uwzględnia się stopień zaawansowania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       znajomości języka),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  c)  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wychowanie fizyczne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- powyżej 26 uczniów – w klasach IV- VIII SP i ponadpodstawowych mogą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       być prowadzone łącznie lub oddzielnie dla dziewcząt i chłopców,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  d) 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zajęcia z zakresu kształcenia ogólnego i zawodowego w formie ćwiczeń i laboratoriów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(nie więcej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      połowa tych zajęć) – oddział powyżej 30 uczniów,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  e) realizacja 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kształcenia zawodowego opartego na programie modułowym,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  f)  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w oddziałach integracyjnych i oddziałach specjalnych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liczących co najmniej 3 uczniów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      niepełnosprawnych 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na zajęciach komputerowych, języków obcych, </a:t>
            </a:r>
            <a:r>
              <a:rPr lang="pl-PL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wf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, podział na grupy jest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      obowiązkowy z tym że grupa nie może liczyć mniej niż 5 osób;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az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1349399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436525" cy="626913"/>
          </a:xfrm>
        </p:spPr>
        <p:txBody>
          <a:bodyPr>
            <a:noAutofit/>
          </a:bodyPr>
          <a:lstStyle/>
          <a:p>
            <a:pPr algn="ctr"/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Dane zawarte w arkuszu organizacyjnym  </a:t>
            </a:r>
            <a:r>
              <a:rPr lang="pl-PL" sz="24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szkoły </a:t>
            </a:r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b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Rozporządzenie w sprawie ramowych planów nauczania -cd</a:t>
            </a:r>
            <a:endParaRPr lang="pl-PL" sz="24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01924" y="992038"/>
            <a:ext cx="11051875" cy="564167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Zajęcia rewalidacyjne dla uczniów niepełnosprawnych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– wynikają z załączników do rozporządzenia dla danego typu szkoły.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Zajęcia z doradztwa zawodowego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l-PL" sz="1800" dirty="0" err="1">
                <a:latin typeface="Arial" panose="020B0604020202020204" pitchFamily="34" charset="0"/>
                <a:cs typeface="Arial" panose="020B0604020202020204" pitchFamily="34" charset="0"/>
              </a:rPr>
              <a:t>kl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VII i VIII – po 10 godzin w każdym roku, a LO, T i branżowa I stopnia – 10 godzin w cyklu).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Godziny do dyspozycji dyrektora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– wynikają z załączników do rozporządzenia dla danego typu szkoły</a:t>
            </a:r>
          </a:p>
          <a:p>
            <a:pPr marL="0" indent="0">
              <a:buNone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  a) zajęcia rozwijające zainteresowania i uzdolnienia uczniów, w szczególności zajęcia związane z kształtowaniem aktywności i kreatywności uczniów,</a:t>
            </a:r>
          </a:p>
          <a:p>
            <a:pPr marL="0" indent="0">
              <a:buNone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  b) w przypadku szkół prowadzących kształcenie zawodowe - również na zajęcia związane z kształtowaniem kompetencji zawodowych,</a:t>
            </a:r>
          </a:p>
          <a:p>
            <a:pPr marL="0" indent="0">
              <a:buNone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  c) w przypadku liceum ogólnokształcącego dla dorosłych oraz technikum, jeżeli kształcenie w zawodzie szkolnictwa branżowego tego wymaga - również na realizację przedmiotów w zakresie rozszerzonym.</a:t>
            </a:r>
          </a:p>
          <a:p>
            <a:pPr marL="0" indent="0">
              <a:buNone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. Dodatkowe zajęcia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(3 godz.) 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przyznane przez organ prowadzący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i przeznaczone na:</a:t>
            </a:r>
          </a:p>
          <a:p>
            <a:pPr marL="0" indent="0">
              <a:buNone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 a) obowiązkowe zajęcia edukacyjne,</a:t>
            </a:r>
          </a:p>
          <a:p>
            <a:pPr marL="0" indent="0">
              <a:buNone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 b) dodatkowe zajęcia edukacyjne,</a:t>
            </a:r>
          </a:p>
          <a:p>
            <a:pPr marL="0" indent="0">
              <a:buNone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 c) zajęcia języka migowego,</a:t>
            </a:r>
          </a:p>
          <a:p>
            <a:pPr marL="0" indent="0">
              <a:buNone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 d) zajęcia z geografii państwa, z którego obszarem kulturowym utożsamia się mniejszość narodowa.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az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6362176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1487" y="365125"/>
            <a:ext cx="10672313" cy="764935"/>
          </a:xfrm>
        </p:spPr>
        <p:txBody>
          <a:bodyPr>
            <a:normAutofit/>
          </a:bodyPr>
          <a:lstStyle/>
          <a:p>
            <a:pPr algn="ctr"/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Dane zawarte w arkuszu organizacyjnym  </a:t>
            </a:r>
            <a:r>
              <a:rPr lang="pl-PL" sz="24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szkoły </a:t>
            </a:r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b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Rozporządzenie w sprawie ramowych planów nauczania -cd</a:t>
            </a:r>
            <a:endParaRPr lang="pl-PL" sz="24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05442" y="1216324"/>
            <a:ext cx="10948358" cy="556403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6) 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Zajęcia z religii lub etyki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– 2 godziny lekcyjne,</a:t>
            </a:r>
          </a:p>
          <a:p>
            <a:pPr marL="0" indent="0" algn="just">
              <a:buNone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 7) 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Zajęcia wychowania do życia w rodzinie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– po 14 godzin w każdym roku, w</a:t>
            </a:r>
          </a:p>
          <a:p>
            <a:pPr marL="0" indent="0" algn="just">
              <a:buNone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    tym po 5 godzin z podziałem na grupy dziewcząt i chłopców,</a:t>
            </a:r>
          </a:p>
          <a:p>
            <a:pPr marL="0" indent="0" algn="just">
              <a:buNone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 8) 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Zajęcia języka mniejszości narodowej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, etnicznej lub regionalnego oraz</a:t>
            </a:r>
          </a:p>
          <a:p>
            <a:pPr marL="0" indent="0" algn="just">
              <a:buNone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     naukę własnej historii i kultury – na pisemny wniosek rodzica,</a:t>
            </a:r>
          </a:p>
          <a:p>
            <a:pPr marL="0" indent="0" algn="just">
              <a:buNone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 9) 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Zajęcia sportowe w oddziałach i szkołach sportowych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oraz szkołach</a:t>
            </a:r>
          </a:p>
          <a:p>
            <a:pPr marL="0" indent="0" algn="just">
              <a:buNone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     mistrzostwa sportowego (w oddziałach i szkołach sportowych 10 godzin, w szkołach</a:t>
            </a:r>
          </a:p>
          <a:p>
            <a:pPr marL="0" indent="0" algn="just">
              <a:buNone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      mistrzostwa sportowego 16 godzin zajęć sportowych).</a:t>
            </a:r>
          </a:p>
          <a:p>
            <a:pPr marL="0" indent="0" algn="just">
              <a:buNone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 10) 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Zajęcia świetlicowe w SP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– 25 uczniów w grupie a uczniów niepełnosprawnych 5,</a:t>
            </a:r>
          </a:p>
          <a:p>
            <a:pPr marL="0" indent="0" algn="just">
              <a:buNone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 11) 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Internat jako integralna część szkoły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just">
              <a:buNone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     -  30 wychowanków w grupie SP, 35 w grupie szkoły ponadpodstawowej, w oddziale szkoły</a:t>
            </a:r>
          </a:p>
          <a:p>
            <a:pPr marL="0" indent="0" algn="just">
              <a:buNone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         specjalnej do 16 uczniów niedostosowanych społecznie i zagrożonych</a:t>
            </a:r>
          </a:p>
          <a:p>
            <a:pPr marL="0" indent="0" algn="just">
              <a:buNone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         niedostosowaniem społecznym.</a:t>
            </a:r>
          </a:p>
          <a:p>
            <a:pPr marL="0" indent="0" algn="just">
              <a:buNone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</a:t>
            </a:r>
          </a:p>
        </p:txBody>
      </p:sp>
      <p:pic>
        <p:nvPicPr>
          <p:cNvPr id="4" name="Obraz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5984957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3528" y="158092"/>
            <a:ext cx="10626306" cy="816694"/>
          </a:xfrm>
        </p:spPr>
        <p:txBody>
          <a:bodyPr>
            <a:normAutofit fontScale="90000"/>
          </a:bodyPr>
          <a:lstStyle/>
          <a:p>
            <a:pPr algn="ctr"/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Dane zawarte w arkuszu organizacyjnym  </a:t>
            </a:r>
            <a:r>
              <a:rPr lang="pl-PL" sz="24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szkoły </a:t>
            </a:r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b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Rozporządzenie w sprawie zasad organizacji i udzielania pomocy </a:t>
            </a:r>
            <a:r>
              <a:rPr lang="pl-PL" sz="2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pp</a:t>
            </a:r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  <a:endParaRPr lang="pl-PL" sz="24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14068" y="1109632"/>
            <a:ext cx="10568797" cy="5575840"/>
          </a:xfrm>
        </p:spPr>
        <p:txBody>
          <a:bodyPr>
            <a:normAutofit fontScale="92500"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PPP w szkole jest udzielana w formie:</a:t>
            </a:r>
          </a:p>
          <a:p>
            <a:pPr marL="0" indent="0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1) klas terapeutycznych - do 15 uczniów</a:t>
            </a:r>
          </a:p>
          <a:p>
            <a:pPr marL="0" indent="0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2) zajęć rozwijających uzdolnienia – do 8 uczniów</a:t>
            </a:r>
          </a:p>
          <a:p>
            <a:pPr marL="0" indent="0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3) zajęć rozwijających umiejętności uczenia się;</a:t>
            </a:r>
          </a:p>
          <a:p>
            <a:pPr marL="0" indent="0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4) zajęć dydaktyczno-wyrównawczych – do 8 uczniów</a:t>
            </a:r>
          </a:p>
          <a:p>
            <a:pPr marL="0" indent="0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5) zajęć specjalistycznych: korekcyjno-kompensacyjnych – do 5 uczniów, logopedycznych – do 4 uczniów, rozwijających kompetencje emocjonalno-społeczne – od 5 do 10 uczniów,  zajęcia  o charakterze terapeutycznym – do 10 uczniów;</a:t>
            </a:r>
          </a:p>
          <a:p>
            <a:pPr marL="0" indent="0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6) zajęć związanych z wyborem kierunku kształcenia i zawodu - w przypadku uczniów szkół podstawowych oraz uczniów szkół ponadpodstawowych;</a:t>
            </a:r>
          </a:p>
          <a:p>
            <a:pPr marL="0" indent="0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7) zindywidualizowanej ścieżki kształcenia – 1 uczeń,</a:t>
            </a:r>
          </a:p>
          <a:p>
            <a:pPr marL="0" indent="0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8) porad i konsultacji;</a:t>
            </a:r>
          </a:p>
          <a:p>
            <a:pPr marL="0" indent="0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9) warsztatów.</a:t>
            </a:r>
          </a:p>
          <a:p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az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285509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77882" y="575945"/>
            <a:ext cx="10577422" cy="5601718"/>
          </a:xfrm>
        </p:spPr>
        <p:txBody>
          <a:bodyPr/>
          <a:lstStyle/>
          <a:p>
            <a:endParaRPr lang="pl-PL" dirty="0"/>
          </a:p>
          <a:p>
            <a:endParaRPr lang="pl-PL" dirty="0"/>
          </a:p>
          <a:p>
            <a:pPr marL="0" indent="0">
              <a:buNone/>
            </a:pPr>
            <a:r>
              <a:rPr lang="pl-PL" dirty="0"/>
              <a:t>	</a:t>
            </a:r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Plan prezentacji</a:t>
            </a:r>
          </a:p>
          <a:p>
            <a:pPr lvl="0"/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Podstawy prawne opracowania arkusza organizacyjnego na rok szkolny 2023/2024.</a:t>
            </a:r>
          </a:p>
          <a:p>
            <a:pPr lvl="0"/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Opracowanie projektu arkusza i tryb jego zatwierdzania.</a:t>
            </a:r>
          </a:p>
          <a:p>
            <a:pPr lvl="0"/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Opiniowanie arkusza organizacyjnego szkoły przez zakładową organizację związkową.</a:t>
            </a:r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5" name="Obraz 4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9618799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22384" y="270235"/>
            <a:ext cx="10531415" cy="851199"/>
          </a:xfrm>
        </p:spPr>
        <p:txBody>
          <a:bodyPr>
            <a:normAutofit/>
          </a:bodyPr>
          <a:lstStyle/>
          <a:p>
            <a:pPr algn="ctr"/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Dane zawarte w arkuszu organizacyjnym  </a:t>
            </a:r>
            <a:r>
              <a:rPr lang="pl-PL" sz="24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szkoły </a:t>
            </a:r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b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Rozporządzenie w sprawie zasad organizacji i udzielania pomocy </a:t>
            </a:r>
            <a:r>
              <a:rPr lang="pl-PL" sz="2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pp</a:t>
            </a:r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l-PL" sz="24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19177" y="1121434"/>
            <a:ext cx="11034623" cy="5322498"/>
          </a:xfrm>
        </p:spPr>
        <p:txBody>
          <a:bodyPr/>
          <a:lstStyle/>
          <a:p>
            <a:pPr algn="just"/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Wymiar godzin poszczególnych form udzielania uczniom pomocy psychologiczno-pedagogicznej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ustala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dyrektor przedszkola, szkoły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lub placówki, biorąc pod uwagę określoną w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arkuszu organizacji przedszkola, szkoły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lub placówki liczbę godzin zajęć z zakresu pomocy psychologiczno-pedagogicznej oraz innych zajęć wspomagających proces kształcenia lub liczbę godzin zajęć prowadzonych przez nauczycieli i wychowawców grup wychowawczych. (§ 20 ust. 5 i 6 rozporządzenia).</a:t>
            </a:r>
          </a:p>
          <a:p>
            <a:pPr algn="just"/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az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5389798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05442" y="365126"/>
            <a:ext cx="10948358" cy="687298"/>
          </a:xfrm>
        </p:spPr>
        <p:txBody>
          <a:bodyPr>
            <a:normAutofit/>
          </a:bodyPr>
          <a:lstStyle/>
          <a:p>
            <a:pPr algn="ctr"/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Opiniowanie arkusza przez związki zawodowe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944880" y="1052424"/>
            <a:ext cx="10408920" cy="512453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Upoważnionym organem ZNP do opiniowania arkuszy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organizacyjnych szkół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jest oddział ZNP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jako międzyzakładowa organizacja związkowa:</a:t>
            </a:r>
          </a:p>
          <a:p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Oddział ZNP -  art. 18 ust.1 Statut ZNP </a:t>
            </a:r>
          </a:p>
          <a:p>
            <a:pPr marL="0" indent="0">
              <a:buNone/>
            </a:pPr>
            <a:r>
              <a:rPr lang="pl-PL" sz="2000" i="1" dirty="0">
                <a:latin typeface="Arial" panose="020B0604020202020204" pitchFamily="34" charset="0"/>
                <a:cs typeface="Arial" panose="020B0604020202020204" pitchFamily="34" charset="0"/>
              </a:rPr>
              <a:t>Oddział jest międzyzakładową organizacja związkową o uprawnieniach zakładowej organizacji związkowej w rozumieniu ustawy o związkach zawodowych i prawa pracy.</a:t>
            </a:r>
          </a:p>
          <a:p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Kompetencje statutowe ma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zarząd oddziału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– art. 57 ust.1pkt.1 Statutu ZNP,</a:t>
            </a:r>
          </a:p>
          <a:p>
            <a:pPr marL="0" indent="0">
              <a:buNone/>
            </a:pPr>
            <a:r>
              <a:rPr lang="pl-PL" sz="2000" i="1" dirty="0">
                <a:latin typeface="Arial" panose="020B0604020202020204" pitchFamily="34" charset="0"/>
                <a:cs typeface="Arial" panose="020B0604020202020204" pitchFamily="34" charset="0"/>
              </a:rPr>
              <a:t>Do kompetencji zarządy oddziału należy w szczególności reprezentowanie ZNP i jego członków wobec pracodawców,  organów prowadzących placówki oraz innych podmiotów na terenie działania oddziału.</a:t>
            </a:r>
          </a:p>
          <a:p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Zarząd może delegować kompetencje art. 57 ust.3 i 4</a:t>
            </a:r>
          </a:p>
          <a:p>
            <a:pPr marL="0" indent="0">
              <a:buNone/>
            </a:pPr>
            <a:r>
              <a:rPr lang="pl-PL" sz="2000" i="1" dirty="0">
                <a:latin typeface="Arial" panose="020B0604020202020204" pitchFamily="34" charset="0"/>
                <a:cs typeface="Arial" panose="020B0604020202020204" pitchFamily="34" charset="0"/>
              </a:rPr>
              <a:t>3. Zarząd oddziału może  upoważnić prezydium zarządu oddziału, sekretariat zarządu oddziału lub poszczególnych członków zarządu oddziału do wykonywania niektórych jego kompetencji.</a:t>
            </a:r>
          </a:p>
          <a:p>
            <a:pPr marL="0" indent="0">
              <a:buNone/>
            </a:pPr>
            <a:r>
              <a:rPr lang="pl-PL" sz="2000" i="1" dirty="0">
                <a:latin typeface="Arial" panose="020B0604020202020204" pitchFamily="34" charset="0"/>
                <a:cs typeface="Arial" panose="020B0604020202020204" pitchFamily="34" charset="0"/>
              </a:rPr>
              <a:t>4. Zarząd oddziału może przekazać zarządowi ogniska niektóre ze swoich kompetencji </a:t>
            </a: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az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0233842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201223"/>
            <a:ext cx="10982864" cy="670045"/>
          </a:xfrm>
        </p:spPr>
        <p:txBody>
          <a:bodyPr>
            <a:normAutofit/>
          </a:bodyPr>
          <a:lstStyle/>
          <a:p>
            <a:pPr algn="ctr"/>
            <a:r>
              <a:rPr lang="pl-PL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Opiniowanie arkusza przez związki zawodowe</a:t>
            </a:r>
            <a:endParaRPr lang="pl-PL" sz="2800" b="1" i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78112" y="871268"/>
            <a:ext cx="10675687" cy="560717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pl-PL" sz="2600" b="1" dirty="0">
                <a:latin typeface="Arial" panose="020B0604020202020204" pitchFamily="34" charset="0"/>
                <a:cs typeface="Arial" panose="020B0604020202020204" pitchFamily="34" charset="0"/>
              </a:rPr>
              <a:t>Opinia </a:t>
            </a: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dotyczyć może spraw:</a:t>
            </a:r>
          </a:p>
          <a:p>
            <a:pPr algn="just">
              <a:buFontTx/>
              <a:buChar char="-"/>
            </a:pP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wszystkich  pracowników niezależnie od ich przynależności   związkowej ( w zakresie praw i interesów zbiorowych)</a:t>
            </a:r>
          </a:p>
          <a:p>
            <a:pPr algn="just">
              <a:buFontTx/>
              <a:buChar char="-"/>
            </a:pP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poszczególnych członków związku lub pracowników niezrzeszonych na ich wniosek ( w spawach indywidualnych stosunków pracy, w zakresie obrony ich praw i interesów wobec pracodawcy).</a:t>
            </a:r>
          </a:p>
          <a:p>
            <a:pPr marL="0" indent="0" algn="just">
              <a:buNone/>
            </a:pPr>
            <a:r>
              <a:rPr lang="pl-PL" sz="2600" b="1" dirty="0">
                <a:latin typeface="Arial" panose="020B0604020202020204" pitchFamily="34" charset="0"/>
                <a:cs typeface="Arial" panose="020B0604020202020204" pitchFamily="34" charset="0"/>
              </a:rPr>
              <a:t>Treść opinii:</a:t>
            </a:r>
          </a:p>
          <a:p>
            <a:pPr marL="0" indent="0" algn="just">
              <a:buNone/>
            </a:pP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- stwierdzenie uogólniające – pozytywna/negatywna lub warunkowa,</a:t>
            </a:r>
          </a:p>
          <a:p>
            <a:pPr algn="just">
              <a:buFontTx/>
              <a:buChar char="-"/>
            </a:pP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zastrzeżenia i uwagi oraz propozycje zmian,</a:t>
            </a:r>
          </a:p>
          <a:p>
            <a:pPr algn="just">
              <a:buFontTx/>
              <a:buChar char="-"/>
            </a:pP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wniosek o pisemne powiadomienie ZOZ o zmianach dokonanych w arkuszu w stosunku do opiniowanego projektu- po zatwierdzeniu przez organ prowadzący.</a:t>
            </a:r>
          </a:p>
          <a:p>
            <a:pPr marL="0" indent="0" algn="just">
              <a:buNone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just">
              <a:buNone/>
            </a:pPr>
            <a:endParaRPr lang="pl-PL" dirty="0"/>
          </a:p>
          <a:p>
            <a:pPr marL="0" indent="0" algn="just">
              <a:buNone/>
            </a:pPr>
            <a:r>
              <a:rPr lang="pl-PL" dirty="0"/>
              <a:t> </a:t>
            </a:r>
          </a:p>
        </p:txBody>
      </p:sp>
      <p:pic>
        <p:nvPicPr>
          <p:cNvPr id="4" name="Obraz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6257755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8792" y="235730"/>
            <a:ext cx="10982865" cy="859826"/>
          </a:xfrm>
        </p:spPr>
        <p:txBody>
          <a:bodyPr>
            <a:normAutofit/>
          </a:bodyPr>
          <a:lstStyle/>
          <a:p>
            <a:r>
              <a:rPr lang="pl-PL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Opiniowanie arkusza przez związki zawodowe</a:t>
            </a: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62000" y="914400"/>
            <a:ext cx="10591800" cy="547777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l-PL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 Ważne dane  w arkuszu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/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opinia na temat warunków pracy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, jakie w danym roku szkolnym projektuje się stworzyć w celu właściwej realizacji zadań statutowych, w tym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planowanej liczby godzin do podziału pomiędzy nauczycieli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zatrudnionych na poszczególnych stanowiskach,</a:t>
            </a:r>
          </a:p>
          <a:p>
            <a:pPr algn="just"/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ZOZ winna zadbać, aby te warunki były jak najkorzystniejsze,</a:t>
            </a:r>
          </a:p>
        </p:txBody>
      </p:sp>
      <p:pic>
        <p:nvPicPr>
          <p:cNvPr id="4" name="Obraz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6820977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79562" y="365126"/>
            <a:ext cx="10974238" cy="644166"/>
          </a:xfrm>
        </p:spPr>
        <p:txBody>
          <a:bodyPr>
            <a:normAutofit/>
          </a:bodyPr>
          <a:lstStyle/>
          <a:p>
            <a:pPr algn="ctr"/>
            <a:r>
              <a:rPr lang="pl-PL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Opiniowanie arkusza przez związki zawodowe</a:t>
            </a: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40080" y="1009292"/>
            <a:ext cx="10713720" cy="516767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Dane w arkuszu ważne z punktu widzenia zbiorowych interesów pracowniczych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liczba oddziałów poszczególnych klas, </a:t>
            </a:r>
          </a:p>
          <a:p>
            <a:pPr algn="just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liczba uczniów w poszczególnych oddziałach,</a:t>
            </a:r>
          </a:p>
          <a:p>
            <a:pPr algn="just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ogólna liczba godzin pracy finansowanych ze środków przydzielonych przez </a:t>
            </a:r>
            <a:r>
              <a:rPr lang="pl-PL" sz="2000" dirty="0" err="1">
                <a:latin typeface="Arial" panose="020B0604020202020204" pitchFamily="34" charset="0"/>
                <a:cs typeface="Arial" panose="020B0604020202020204" pitchFamily="34" charset="0"/>
              </a:rPr>
              <a:t>jst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, w tym liczba godzin dydaktycznych, opiekuńczych, zajęć rewalidacyjnych, z zakresu </a:t>
            </a:r>
            <a:r>
              <a:rPr lang="pl-PL" sz="2000" dirty="0" err="1">
                <a:latin typeface="Arial" panose="020B0604020202020204" pitchFamily="34" charset="0"/>
                <a:cs typeface="Arial" panose="020B0604020202020204" pitchFamily="34" charset="0"/>
              </a:rPr>
              <a:t>ppp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 oraz innych zajęć realizowanych przez pedagoga, psychologa czy logopedę,</a:t>
            </a:r>
          </a:p>
          <a:p>
            <a:pPr algn="just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liczba godzin zajęć świetlicowych, opiekuńczych w internacie,</a:t>
            </a:r>
          </a:p>
          <a:p>
            <a:pPr algn="just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liczba godzin biblioteki szkolnej,</a:t>
            </a:r>
          </a:p>
          <a:p>
            <a:pPr algn="just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tygodniowy przydział godzin dla poszczególnych oddziałów w tym:  ( poszczególnych rodzajów zajęć obowiązkowych z podziałem na grupy, zajęć religii, etyki, godzin doradztwa zawodowego, godzin dodatkowych przyznanych przez JST, godzin do dyspozycji dyrektora, godzin </a:t>
            </a:r>
            <a:r>
              <a:rPr lang="pl-PL" sz="2000" dirty="0" err="1">
                <a:latin typeface="Arial" panose="020B0604020202020204" pitchFamily="34" charset="0"/>
                <a:cs typeface="Arial" panose="020B0604020202020204" pitchFamily="34" charset="0"/>
              </a:rPr>
              <a:t>ppp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</a:p>
          <a:p>
            <a:pPr algn="just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przydział godzin poszczególnym nauczycielom</a:t>
            </a:r>
          </a:p>
          <a:p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az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761539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99458" y="149464"/>
            <a:ext cx="10793083" cy="583781"/>
          </a:xfrm>
        </p:spPr>
        <p:txBody>
          <a:bodyPr>
            <a:normAutofit/>
          </a:bodyPr>
          <a:lstStyle/>
          <a:p>
            <a:pPr algn="ctr"/>
            <a:r>
              <a:rPr lang="pl-PL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Opiniowanie arkusza przez związki zawodowe</a:t>
            </a: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975360" y="871268"/>
            <a:ext cx="10378440" cy="5305695"/>
          </a:xfrm>
        </p:spPr>
        <p:txBody>
          <a:bodyPr/>
          <a:lstStyle/>
          <a:p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Dane w arkuszu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ważne z punktu widzenia indywidualnych interesów pracowniczych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>
              <a:buAutoNum type="arabicPeriod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Należy pamiętać, że do arkusza wpisuje się wyłącznie nauczycieli już zatrudnionych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na stanowiskach określonych w umowie o pracę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. Pozostałe godziny to tzw. wakaty,</a:t>
            </a:r>
          </a:p>
          <a:p>
            <a:pPr marL="457200" indent="-457200" algn="just">
              <a:buAutoNum type="arabicPeriod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Zgodnie z art. 35 ust.1 KN dyrektor szkoły może bez zgody nauczyciela przyznać mu 1i1/4 etatu a do 1 i ½ etatu po uzyskaniu jego zgody. To właśnie w kwietniu </a:t>
            </a:r>
            <a:r>
              <a:rPr lang="pl-PL" sz="2400" dirty="0" err="1">
                <a:latin typeface="Arial" panose="020B0604020202020204" pitchFamily="34" charset="0"/>
                <a:cs typeface="Arial" panose="020B0604020202020204" pitchFamily="34" charset="0"/>
              </a:rPr>
              <a:t>zoz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winna zwrócić uwagę, aby nie zostały złamane te zasady, a przede wszystkim nie może ich modyfikować organ prowadzący poprzez wydawanie dyrektorom wytycznych co do konstrukcji arkuszy.</a:t>
            </a:r>
          </a:p>
          <a:p>
            <a:pPr marL="457200" indent="-457200">
              <a:buAutoNum type="arabicPeriod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Opiniując arkusz nie wypowiada się </a:t>
            </a:r>
            <a:r>
              <a:rPr lang="pl-PL" sz="2400" dirty="0" err="1">
                <a:latin typeface="Arial" panose="020B0604020202020204" pitchFamily="34" charset="0"/>
                <a:cs typeface="Arial" panose="020B0604020202020204" pitchFamily="34" charset="0"/>
              </a:rPr>
              <a:t>zoz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na temat zmian o warunkach pracy lub płacy ani na temat zwolnienia któregokolwiek z pracowników- w tym celu przewidziany jest odrębny tryb konsultacji związkowych.</a:t>
            </a:r>
          </a:p>
        </p:txBody>
      </p:sp>
      <p:pic>
        <p:nvPicPr>
          <p:cNvPr id="4" name="Obraz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576499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77970" y="235729"/>
            <a:ext cx="10974238" cy="764935"/>
          </a:xfrm>
        </p:spPr>
        <p:txBody>
          <a:bodyPr>
            <a:normAutofit/>
          </a:bodyPr>
          <a:lstStyle/>
          <a:p>
            <a:pPr algn="ctr"/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Opiniowanie arkusza przez związki zawodowe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46760" y="1000664"/>
            <a:ext cx="10607040" cy="5176299"/>
          </a:xfrm>
        </p:spPr>
        <p:txBody>
          <a:bodyPr/>
          <a:lstStyle/>
          <a:p>
            <a:pPr marL="0" indent="0" algn="just">
              <a:buNone/>
            </a:pPr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Moc  prawna opinii ze związkami zawodowymi: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Obowiązek dyrektora jej zasięgnięcia w określonym trybie,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Uprawnienie ZOZ do jej wydania w trybie określonym przepisami – termin i adresat.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Możliwość – nie obowiązek – uwzględnienia uwag opinii </a:t>
            </a:r>
            <a:r>
              <a:rPr lang="pl-PL" sz="2400" dirty="0" err="1">
                <a:latin typeface="Arial" panose="020B0604020202020204" pitchFamily="34" charset="0"/>
                <a:cs typeface="Arial" panose="020B0604020202020204" pitchFamily="34" charset="0"/>
              </a:rPr>
              <a:t>zoz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przez dyrektora.</a:t>
            </a:r>
          </a:p>
          <a:p>
            <a:pPr marL="0" indent="0" algn="just">
              <a:buNone/>
            </a:pPr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Forma opinii zgodna z rodzajem zastosowanej procedury: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Pisemna  - złożenia własnoręcznego podpisu na arkuszu.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Ustna potwierdzona protokołem lub adnotacją na dokumencie.</a:t>
            </a:r>
          </a:p>
          <a:p>
            <a:pPr marL="514350" indent="-514350" algn="just">
              <a:buFont typeface="+mj-lt"/>
              <a:buAutoNum type="arabicPeriod"/>
            </a:pP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az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904283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14959"/>
            <a:ext cx="10282686" cy="963343"/>
          </a:xfrm>
        </p:spPr>
        <p:txBody>
          <a:bodyPr>
            <a:normAutofit/>
          </a:bodyPr>
          <a:lstStyle/>
          <a:p>
            <a:r>
              <a:rPr lang="pl-PL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Arkusz organizacji szkoły 2023/2024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79120" y="1223876"/>
            <a:ext cx="10774680" cy="495308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pl-PL" b="1" dirty="0"/>
          </a:p>
          <a:p>
            <a:pPr marL="0" indent="0" algn="just">
              <a:buNone/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Arkusz organizacji jest podstawowym dokumentem określającym zasady funkcjonowania szkoły i przedszkola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. Dokument ten opiera się na aktualnych przepisach prawa oświatowego </a:t>
            </a:r>
            <a:r>
              <a:rPr lang="pl-PL" sz="2400" dirty="0" err="1">
                <a:latin typeface="Arial" panose="020B0604020202020204" pitchFamily="34" charset="0"/>
                <a:cs typeface="Arial" panose="020B0604020202020204" pitchFamily="34" charset="0"/>
              </a:rPr>
              <a:t>tj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: najważniejszych z nich:</a:t>
            </a:r>
          </a:p>
          <a:p>
            <a:pPr marL="457200" indent="-457200" algn="just">
              <a:buAutoNum type="arabicPeriod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Ustawa z dnia 14 grudnia 2016r. – Prawo oświatowe (Dz.U. 2019.1148),</a:t>
            </a:r>
          </a:p>
          <a:p>
            <a:pPr marL="457200" indent="-457200" algn="just">
              <a:buAutoNum type="arabicPeriod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Rozporządzenie MEN z dnia 28 lutego 2019 r. w sprawie szczegółowej organizacji publicznych szkół i publicznych przedszkoli ( Dz.U.2019.502 ze zmianami),</a:t>
            </a:r>
          </a:p>
          <a:p>
            <a:pPr marL="457200" indent="-457200" algn="just">
              <a:buAutoNum type="arabicPeriod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Rozporządzenie MEN z 3 kwietnia 2019r. w sprawie ramowych planów nauczania dla szkół publicznych (Dz.U.2019.639)</a:t>
            </a:r>
          </a:p>
          <a:p>
            <a:pPr marL="457200" indent="-457200" algn="just">
              <a:buAutoNum type="arabicPeriod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Rozporządzenie MEN z dnia 9 sierpnia 2017r. w sprawie zasad organizacji i udzielania pomocy psychologiczno-pedagogicznej w publicznych przedszkolach, szkołach i placówkach ( Dz.U.2020.1280).</a:t>
            </a:r>
          </a:p>
          <a:p>
            <a:pPr marL="457200" indent="-457200" algn="just">
              <a:buAutoNum type="arabicPeriod"/>
            </a:pP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az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12186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86596" y="365125"/>
            <a:ext cx="10767204" cy="885705"/>
          </a:xfrm>
        </p:spPr>
        <p:txBody>
          <a:bodyPr>
            <a:normAutofit/>
          </a:bodyPr>
          <a:lstStyle/>
          <a:p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Ustawa – Prawo oświatowe – art.110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86596" y="1250830"/>
            <a:ext cx="10577423" cy="5101387"/>
          </a:xfrm>
        </p:spPr>
        <p:txBody>
          <a:bodyPr>
            <a:normAutofit/>
          </a:bodyPr>
          <a:lstStyle/>
          <a:p>
            <a:pPr algn="just"/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Arkusz organizacji szkoły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opracowuje dyrektor szkoły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i zawiera  w nim szczegółową organizację nauczania, wychowania i opieki na rok  szkolny 2023/2024.</a:t>
            </a:r>
          </a:p>
          <a:p>
            <a:pPr algn="just"/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 Dyrektor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przekazuje arkusz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do zaopiniowania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zakładowym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organizacjom związkowym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będącym jednostkami organizacyjnymi organizacji związkowych reprezentatywnych w rozumieniu ustawy o Radzie Dialogu Społecznego albo jednostkami organizacyjnymi organizacji wchodzących w skład organizacji związkowych reprezentatywnych w rozumieniu tej ustawy, zrzeszających nauczycieli.</a:t>
            </a:r>
          </a:p>
          <a:p>
            <a:pPr algn="just"/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Dyrektor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szkoły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przekazuje arkusz do organu prowadzącego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, który przed zatwierdzeniem zasięga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opinii kuratora oświaty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Organ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prowadzący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zatwierdza arkusz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organizacji szkoły.</a:t>
            </a:r>
          </a:p>
          <a:p>
            <a:pPr algn="just"/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az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529631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86596" y="301925"/>
            <a:ext cx="10663687" cy="741872"/>
          </a:xfrm>
        </p:spPr>
        <p:txBody>
          <a:bodyPr>
            <a:normAutofit/>
          </a:bodyPr>
          <a:lstStyle/>
          <a:p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Ustawa – Prawo oświatowe – zatwierdzanie arkusza – terminy 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32847" y="1431985"/>
            <a:ext cx="10603302" cy="493748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1391441" y="1431985"/>
            <a:ext cx="8669547" cy="9834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>
                <a:solidFill>
                  <a:schemeClr val="tx1"/>
                </a:solidFill>
              </a:rPr>
              <a:t>1. </a:t>
            </a:r>
            <a:r>
              <a:rPr lang="pl-PL" b="1" dirty="0">
                <a:solidFill>
                  <a:schemeClr val="tx1"/>
                </a:solidFill>
              </a:rPr>
              <a:t>DYREKTOR opracowuje arkusz organizacyjny szkoły i przekazuje związkom zawodowym do zaopiniowania do </a:t>
            </a:r>
            <a:r>
              <a:rPr lang="pl-PL" b="1" dirty="0">
                <a:solidFill>
                  <a:srgbClr val="C00000"/>
                </a:solidFill>
              </a:rPr>
              <a:t>4 kwietnia 2023 r.</a:t>
            </a:r>
          </a:p>
        </p:txBody>
      </p:sp>
      <p:sp>
        <p:nvSpPr>
          <p:cNvPr id="8" name="Prostokąt zaokrąglony 7"/>
          <p:cNvSpPr/>
          <p:nvPr/>
        </p:nvSpPr>
        <p:spPr>
          <a:xfrm>
            <a:off x="1477705" y="2547969"/>
            <a:ext cx="806569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schemeClr val="tx1"/>
                </a:solidFill>
              </a:rPr>
              <a:t>2. ZWIĄZKI ZAWODOWE wydają opinię  w terminie </a:t>
            </a:r>
            <a:r>
              <a:rPr lang="pl-PL" b="1" dirty="0">
                <a:solidFill>
                  <a:srgbClr val="C00000"/>
                </a:solidFill>
              </a:rPr>
              <a:t>10 dni roboczych </a:t>
            </a:r>
            <a:r>
              <a:rPr lang="pl-PL" b="1" dirty="0">
                <a:solidFill>
                  <a:schemeClr val="tx1"/>
                </a:solidFill>
              </a:rPr>
              <a:t>od dnia otrzymania arkusza najpóźniej </a:t>
            </a:r>
            <a:r>
              <a:rPr lang="pl-PL" b="1" dirty="0">
                <a:solidFill>
                  <a:srgbClr val="C00000"/>
                </a:solidFill>
              </a:rPr>
              <a:t>do 19 kwietnia 2023 r.</a:t>
            </a:r>
          </a:p>
        </p:txBody>
      </p:sp>
      <p:sp>
        <p:nvSpPr>
          <p:cNvPr id="4" name="Prostokąt 3"/>
          <p:cNvSpPr/>
          <p:nvPr/>
        </p:nvSpPr>
        <p:spPr>
          <a:xfrm>
            <a:off x="1865893" y="3594942"/>
            <a:ext cx="713404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>
                <a:solidFill>
                  <a:schemeClr val="tx1"/>
                </a:solidFill>
              </a:rPr>
              <a:t>3.</a:t>
            </a:r>
            <a:r>
              <a:rPr lang="pl-PL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DYREKTOR szkoły </a:t>
            </a:r>
            <a:r>
              <a:rPr lang="pl-P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przekazuje arkusz do organu prowadzącego do </a:t>
            </a:r>
            <a:r>
              <a:rPr lang="pl-PL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 kwietnia 2023 r.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2029794" y="4641915"/>
            <a:ext cx="6806241" cy="7645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. ORGAN PROWADZACY  </a:t>
            </a:r>
            <a:r>
              <a:rPr lang="pl-PL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maja 2023 r.</a:t>
            </a:r>
            <a:r>
              <a:rPr lang="pl-PL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przekazuje arkusz do KO na 10 dni roboczych. Kurator Oświaty opiniuje arkusz </a:t>
            </a:r>
            <a:r>
              <a:rPr lang="pl-PL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dnia 20 maja 2023 r.</a:t>
            </a:r>
          </a:p>
        </p:txBody>
      </p:sp>
      <p:sp>
        <p:nvSpPr>
          <p:cNvPr id="7" name="Prostokąt 6"/>
          <p:cNvSpPr/>
          <p:nvPr/>
        </p:nvSpPr>
        <p:spPr>
          <a:xfrm>
            <a:off x="2279961" y="5495476"/>
            <a:ext cx="607299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5.ORGAN PROWADZĄCY zatwierdza arkusz </a:t>
            </a:r>
            <a:r>
              <a:rPr lang="pl-PL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29 maja 2023r.</a:t>
            </a:r>
          </a:p>
          <a:p>
            <a:r>
              <a:rPr lang="pl-PL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9" name="Obraz 8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263545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60717" y="365125"/>
            <a:ext cx="10793083" cy="713177"/>
          </a:xfrm>
        </p:spPr>
        <p:txBody>
          <a:bodyPr>
            <a:normAutofit/>
          </a:bodyPr>
          <a:lstStyle/>
          <a:p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Ustawa – Prawo oświatowe  -terminy zatwierdzania arkusza cd.</a:t>
            </a:r>
            <a:endParaRPr lang="pl-PL" sz="24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189" y="1290786"/>
            <a:ext cx="10688128" cy="502374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Zmiany wprowadzane w zatwierdzonych  arkuszach przez organ prowadzący </a:t>
            </a:r>
            <a:r>
              <a:rPr lang="pl-PL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30 września 2023r.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procedowane są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ze związkami zawodowymi oraz  kuratorem oświaty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pl-PL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opinie wydają te organy w </a:t>
            </a:r>
            <a:r>
              <a:rPr lang="pl-PL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terminie 4 dni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roboczych od dnia otrzymania zmian.</a:t>
            </a:r>
          </a:p>
          <a:p>
            <a:pPr algn="just"/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Organ prowadzący zatwierdza zmiany w terminie </a:t>
            </a:r>
            <a:r>
              <a:rPr lang="pl-PL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dni roboczych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od dnia ich otrzymania.</a:t>
            </a:r>
          </a:p>
          <a:p>
            <a:pPr algn="just"/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Zmiany wprowadzone  przez dyrektora szkoły do zatwierdzonego arkusza  </a:t>
            </a:r>
            <a:r>
              <a:rPr lang="pl-PL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 30 września 2023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r. zatwierdza organ prowadzący w terminie </a:t>
            </a:r>
            <a:r>
              <a:rPr lang="pl-PL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dni roboczych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od dnia ich otrzymania bez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konsultacji ze związkami zawodowymi i kuratorem oświaty. </a:t>
            </a:r>
          </a:p>
          <a:p>
            <a:pPr marL="0" indent="0" algn="just">
              <a:buNone/>
            </a:pP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az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10558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86596" y="365126"/>
            <a:ext cx="10767204" cy="894332"/>
          </a:xfrm>
        </p:spPr>
        <p:txBody>
          <a:bodyPr>
            <a:normAutofit/>
          </a:bodyPr>
          <a:lstStyle/>
          <a:p>
            <a:pPr algn="ctr"/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Dane zawarte w arkuszu organizacyjnym  </a:t>
            </a:r>
            <a:r>
              <a:rPr lang="pl-PL" sz="24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przedszkola </a:t>
            </a:r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b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Rozporządzenie w sprawie szczegółowej organizacji publicznych szkół i przedszkoli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91617" y="1259458"/>
            <a:ext cx="10684534" cy="521352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Arkusz przedszkola określa: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1)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liczbę nauczycieli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ogółem, w tym nauczycieli zajmujących stanowiska kierownicze;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2)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imię, nazwisko, stopień awansu zawodowego i kwalifikacje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poszczególnych nauczycieli oraz liczbę godzin przydzielonych w tygodniu;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3) liczbę nauczycieli, którzy w danym roku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przystępują do awansu zawodowego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wraz z terminami złożenia wniosków o podjęcie tych postępowań;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4)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liczbę pracowników administracji i obsługi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, w tym pracowników zajmujących stanowiska kierownicze, oraz etatów przeliczeniowych;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5)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liczbę pracowników ogółem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, w tym pracowników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zajmujących stanowiska kierownicze.</a:t>
            </a:r>
          </a:p>
        </p:txBody>
      </p:sp>
      <p:pic>
        <p:nvPicPr>
          <p:cNvPr id="4" name="Obraz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610636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0332" y="112144"/>
            <a:ext cx="10829026" cy="862642"/>
          </a:xfrm>
        </p:spPr>
        <p:txBody>
          <a:bodyPr>
            <a:normAutofit/>
          </a:bodyPr>
          <a:lstStyle/>
          <a:p>
            <a:r>
              <a:rPr lang="pl-PL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Dane zawarte w arkuszu organizacyjnym  </a:t>
            </a:r>
            <a:r>
              <a:rPr lang="pl-PL" sz="2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przedszkola</a:t>
            </a:r>
            <a:endParaRPr lang="pl-PL" sz="2800" dirty="0">
              <a:solidFill>
                <a:srgbClr val="C0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52798" y="1223876"/>
            <a:ext cx="10576560" cy="5366080"/>
          </a:xfrm>
        </p:spPr>
        <p:txBody>
          <a:bodyPr/>
          <a:lstStyle/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6)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liczbę oddziałów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7)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liczbę dzieci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w poszczególnych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oddziałach;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8)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tygodniowy wymiar zajęć religii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zajęć języka mniejszości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narodowej, języka mniejszości etnicznej lub języka regionalnego; 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9)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czas pracy przedszkola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oraz poszczególnych oddziałów;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10)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ogólną liczbę godzin pracy finansowanych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ze środków przydzielonych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przez organ prowadzący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przedszkole, w tym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liczbę godzin zajęć edukacyjnych i opiekuńczych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, zajęć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 rewalidacyjnych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, zajęć z zakresu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pomocy </a:t>
            </a:r>
            <a:r>
              <a:rPr lang="pl-PL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psychologiczno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 - pedagogicznej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oraz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innych zajęć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wspomagających proces kształcenia,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realizowanych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w szczególności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przez pedagoga, psychologa, logopedę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i innych nauczycieli.</a:t>
            </a:r>
          </a:p>
          <a:p>
            <a:endParaRPr lang="pl-PL" dirty="0"/>
          </a:p>
        </p:txBody>
      </p:sp>
      <p:pic>
        <p:nvPicPr>
          <p:cNvPr id="4" name="Obraz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031785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728" y="215660"/>
            <a:ext cx="10808898" cy="552091"/>
          </a:xfrm>
        </p:spPr>
        <p:txBody>
          <a:bodyPr>
            <a:normAutofit/>
          </a:bodyPr>
          <a:lstStyle/>
          <a:p>
            <a:r>
              <a:rPr lang="pl-PL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Dane zawarte w arkuszu organizacyjnym  </a:t>
            </a:r>
            <a:r>
              <a:rPr lang="pl-PL" sz="32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szkoły</a:t>
            </a:r>
            <a:endParaRPr lang="pl-PL" sz="3200" dirty="0">
              <a:solidFill>
                <a:srgbClr val="C0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7739" y="989450"/>
            <a:ext cx="10729038" cy="558128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dirty="0"/>
              <a:t> 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Arkusz szkoły określa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1)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liczbę nauczycieli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ogółem, w tym nauczycieli zajmujących stanowiska kierownicze;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2)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imię, nazwisko, stopień awansu zawodowego i kwalifikacje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poszczególnych nauczycieli oraz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rodzaj prowadzonych przez nich zajęć i liczbę godzin tych zajęć;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3)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liczbę nauczycieli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 którzy w danym roku przystępują do awansu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zawodowego wraz z terminami złożenia wniosków o podjęcie tych postępowań;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4)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liczbę pracowników administracji i obsługi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, w tym pracowników zajmujących stanowiska kierownicze oraz etatów przeliczeniowych;</a:t>
            </a:r>
          </a:p>
          <a:p>
            <a:pPr marL="0" indent="0" algn="just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5) liczbę pracowników ogółem, w tym pracowników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zajmujących stanowiska kierownicze;</a:t>
            </a:r>
          </a:p>
          <a:p>
            <a:pPr algn="just"/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az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776" y="168506"/>
            <a:ext cx="714375" cy="105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96348473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2212</TotalTime>
  <Words>2490</Words>
  <Application>Microsoft Office PowerPoint</Application>
  <PresentationFormat>Niestandardowy</PresentationFormat>
  <Paragraphs>208</Paragraphs>
  <Slides>26</Slides>
  <Notes>1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26</vt:i4>
      </vt:variant>
    </vt:vector>
  </HeadingPairs>
  <TitlesOfParts>
    <vt:vector size="28" baseType="lpstr">
      <vt:lpstr>Motyw pakietu Office</vt:lpstr>
      <vt:lpstr>Dokument</vt:lpstr>
      <vt:lpstr>Slajd 1</vt:lpstr>
      <vt:lpstr>Slajd 2</vt:lpstr>
      <vt:lpstr>Arkusz organizacji szkoły 2023/2024</vt:lpstr>
      <vt:lpstr>Ustawa – Prawo oświatowe – art.110</vt:lpstr>
      <vt:lpstr>Ustawa – Prawo oświatowe – zatwierdzanie arkusza – terminy </vt:lpstr>
      <vt:lpstr>Ustawa – Prawo oświatowe  -terminy zatwierdzania arkusza cd.</vt:lpstr>
      <vt:lpstr>Dane zawarte w arkuszu organizacyjnym  przedszkola – Rozporządzenie w sprawie szczegółowej organizacji publicznych szkół i przedszkoli</vt:lpstr>
      <vt:lpstr>Dane zawarte w arkuszu organizacyjnym  przedszkola</vt:lpstr>
      <vt:lpstr>Dane zawarte w arkuszu organizacyjnym  szkoły</vt:lpstr>
      <vt:lpstr>Dane zawarte w arkuszu organizacyjnym  szkoły</vt:lpstr>
      <vt:lpstr>Dane zawarte w arkuszu organizacyjnym  szkoły</vt:lpstr>
      <vt:lpstr>Dane zawarte w arkuszu organizacyjnym  szkoły</vt:lpstr>
      <vt:lpstr>Dane zawarte w arkuszu organizacyjnym  szkoły z oddziałami przedszkolnymi</vt:lpstr>
      <vt:lpstr>Dane zawarte w arkuszu organizacyjnym  szkoły z oddziałami przedszkolnymi- cd.</vt:lpstr>
      <vt:lpstr>Dane zawarte w arkuszu organizacyjnym  szkoły – Rozporządzenie w sprawie ramowych planów nauczania</vt:lpstr>
      <vt:lpstr>Dane zawarte w arkuszu organizacyjnym  szkoły – Rozporządzenie w sprawie ramowych planów nauczania</vt:lpstr>
      <vt:lpstr>Dane zawarte w arkuszu organizacyjnym  szkoły – Rozporządzenie w sprawie ramowych planów nauczania -cd</vt:lpstr>
      <vt:lpstr>Dane zawarte w arkuszu organizacyjnym  szkoły – Rozporządzenie w sprawie ramowych planów nauczania -cd</vt:lpstr>
      <vt:lpstr>Dane zawarte w arkuszu organizacyjnym  szkoły – Rozporządzenie w sprawie zasad organizacji i udzielania pomocy pp……</vt:lpstr>
      <vt:lpstr>Dane zawarte w arkuszu organizacyjnym  szkoły – Rozporządzenie w sprawie zasad organizacji i udzielania pomocy pp </vt:lpstr>
      <vt:lpstr>Opiniowanie arkusza przez związki zawodowe</vt:lpstr>
      <vt:lpstr>Opiniowanie arkusza przez związki zawodowe</vt:lpstr>
      <vt:lpstr>Opiniowanie arkusza przez związki zawodowe</vt:lpstr>
      <vt:lpstr>Opiniowanie arkusza przez związki zawodowe</vt:lpstr>
      <vt:lpstr>Opiniowanie arkusza przez związki zawodowe</vt:lpstr>
      <vt:lpstr>Opiniowanie arkusza przez związki zawodowe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EKonikowska</dc:creator>
  <cp:lastModifiedBy>HP</cp:lastModifiedBy>
  <cp:revision>151</cp:revision>
  <dcterms:created xsi:type="dcterms:W3CDTF">2020-02-29T09:13:53Z</dcterms:created>
  <dcterms:modified xsi:type="dcterms:W3CDTF">2023-03-17T18:02:41Z</dcterms:modified>
</cp:coreProperties>
</file>