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16" r:id="rId1"/>
  </p:sldMasterIdLst>
  <p:notesMasterIdLst>
    <p:notesMasterId r:id="rId34"/>
  </p:notesMasterIdLst>
  <p:sldIdLst>
    <p:sldId id="256" r:id="rId2"/>
    <p:sldId id="289" r:id="rId3"/>
    <p:sldId id="257" r:id="rId4"/>
    <p:sldId id="258" r:id="rId5"/>
    <p:sldId id="261" r:id="rId6"/>
    <p:sldId id="262" r:id="rId7"/>
    <p:sldId id="285" r:id="rId8"/>
    <p:sldId id="260" r:id="rId9"/>
    <p:sldId id="275" r:id="rId10"/>
    <p:sldId id="276" r:id="rId11"/>
    <p:sldId id="277" r:id="rId12"/>
    <p:sldId id="265" r:id="rId13"/>
    <p:sldId id="294" r:id="rId14"/>
    <p:sldId id="267" r:id="rId15"/>
    <p:sldId id="291" r:id="rId16"/>
    <p:sldId id="274" r:id="rId17"/>
    <p:sldId id="273" r:id="rId18"/>
    <p:sldId id="283" r:id="rId19"/>
    <p:sldId id="268" r:id="rId20"/>
    <p:sldId id="269" r:id="rId21"/>
    <p:sldId id="282" r:id="rId22"/>
    <p:sldId id="290" r:id="rId23"/>
    <p:sldId id="279" r:id="rId24"/>
    <p:sldId id="280" r:id="rId25"/>
    <p:sldId id="281" r:id="rId26"/>
    <p:sldId id="270" r:id="rId27"/>
    <p:sldId id="292" r:id="rId28"/>
    <p:sldId id="293" r:id="rId29"/>
    <p:sldId id="286" r:id="rId30"/>
    <p:sldId id="287" r:id="rId31"/>
    <p:sldId id="295" r:id="rId32"/>
    <p:sldId id="288" r:id="rId33"/>
  </p:sldIdLst>
  <p:sldSz cx="9144000" cy="6858000" type="screen4x3"/>
  <p:notesSz cx="6797675" cy="9926638"/>
  <p:defaultTextStyle>
    <a:defPPr>
      <a:defRPr lang="pl-PL"/>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3300"/>
    <a:srgbClr val="33CCFF"/>
    <a:srgbClr val="FFCC66"/>
    <a:srgbClr val="FF0066"/>
    <a:srgbClr val="656F4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70" d="100"/>
          <a:sy n="70" d="100"/>
        </p:scale>
        <p:origin x="1544" y="48"/>
      </p:cViewPr>
      <p:guideLst>
        <p:guide orient="horz" pos="2160"/>
        <p:guide pos="288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ymbol zastępczy nagłówka 1">
            <a:extLst>
              <a:ext uri="{FF2B5EF4-FFF2-40B4-BE49-F238E27FC236}">
                <a16:creationId xmlns="" xmlns:a16="http://schemas.microsoft.com/office/drawing/2014/main" id="{5717CEEB-C6E2-4CF3-95A5-12438F82DF64}"/>
              </a:ext>
            </a:extLst>
          </p:cNvPr>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atin typeface="Arial" charset="0"/>
                <a:cs typeface="Arial" charset="0"/>
              </a:defRPr>
            </a:lvl1pPr>
          </a:lstStyle>
          <a:p>
            <a:pPr>
              <a:defRPr/>
            </a:pPr>
            <a:endParaRPr lang="pl-PL"/>
          </a:p>
        </p:txBody>
      </p:sp>
      <p:sp>
        <p:nvSpPr>
          <p:cNvPr id="3" name="Symbol zastępczy daty 2">
            <a:extLst>
              <a:ext uri="{FF2B5EF4-FFF2-40B4-BE49-F238E27FC236}">
                <a16:creationId xmlns="" xmlns:a16="http://schemas.microsoft.com/office/drawing/2014/main" id="{DA412125-F2E5-4FE3-939F-F426368E5685}"/>
              </a:ext>
            </a:extLst>
          </p:cNvPr>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atin typeface="Arial" charset="0"/>
                <a:cs typeface="Arial" charset="0"/>
              </a:defRPr>
            </a:lvl1pPr>
          </a:lstStyle>
          <a:p>
            <a:pPr>
              <a:defRPr/>
            </a:pPr>
            <a:fld id="{A3803324-0478-4EB7-A602-6C120C6E8E27}" type="datetimeFigureOut">
              <a:rPr lang="pl-PL"/>
              <a:pPr>
                <a:defRPr/>
              </a:pPr>
              <a:t>26.02.2020</a:t>
            </a:fld>
            <a:endParaRPr lang="pl-PL"/>
          </a:p>
        </p:txBody>
      </p:sp>
      <p:sp>
        <p:nvSpPr>
          <p:cNvPr id="4" name="Symbol zastępczy obrazu slajdu 3">
            <a:extLst>
              <a:ext uri="{FF2B5EF4-FFF2-40B4-BE49-F238E27FC236}">
                <a16:creationId xmlns="" xmlns:a16="http://schemas.microsoft.com/office/drawing/2014/main" id="{D17630DB-D380-4C18-A624-E0356FD5FE13}"/>
              </a:ext>
            </a:extLst>
          </p:cNvPr>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pPr lvl="0"/>
            <a:endParaRPr lang="pl-PL" noProof="0"/>
          </a:p>
        </p:txBody>
      </p:sp>
      <p:sp>
        <p:nvSpPr>
          <p:cNvPr id="5" name="Symbol zastępczy notatek 4">
            <a:extLst>
              <a:ext uri="{FF2B5EF4-FFF2-40B4-BE49-F238E27FC236}">
                <a16:creationId xmlns="" xmlns:a16="http://schemas.microsoft.com/office/drawing/2014/main" id="{80738F94-48C8-475C-A766-0AF8262E4530}"/>
              </a:ext>
            </a:extLst>
          </p:cNvPr>
          <p:cNvSpPr>
            <a:spLocks noGrp="1"/>
          </p:cNvSpPr>
          <p:nvPr>
            <p:ph type="body" sz="quarter" idx="3"/>
          </p:nvPr>
        </p:nvSpPr>
        <p:spPr>
          <a:xfrm>
            <a:off x="679450" y="4714875"/>
            <a:ext cx="5438775" cy="4467225"/>
          </a:xfrm>
          <a:prstGeom prst="rect">
            <a:avLst/>
          </a:prstGeom>
        </p:spPr>
        <p:txBody>
          <a:bodyPr vert="horz" lIns="91440" tIns="45720" rIns="91440" bIns="45720" rtlCol="0">
            <a:normAutofit/>
          </a:bodyPr>
          <a:lstStyle/>
          <a:p>
            <a:pPr lvl="0"/>
            <a:r>
              <a:rPr lang="pl-PL" noProof="0"/>
              <a:t>Kliknij, aby edytować style wzorca tekstu</a:t>
            </a:r>
          </a:p>
          <a:p>
            <a:pPr lvl="1"/>
            <a:r>
              <a:rPr lang="pl-PL" noProof="0"/>
              <a:t>Drugi poziom</a:t>
            </a:r>
          </a:p>
          <a:p>
            <a:pPr lvl="2"/>
            <a:r>
              <a:rPr lang="pl-PL" noProof="0"/>
              <a:t>Trzeci poziom</a:t>
            </a:r>
          </a:p>
          <a:p>
            <a:pPr lvl="3"/>
            <a:r>
              <a:rPr lang="pl-PL" noProof="0"/>
              <a:t>Czwarty poziom</a:t>
            </a:r>
          </a:p>
          <a:p>
            <a:pPr lvl="4"/>
            <a:r>
              <a:rPr lang="pl-PL" noProof="0"/>
              <a:t>Piąty poziom</a:t>
            </a:r>
          </a:p>
        </p:txBody>
      </p:sp>
      <p:sp>
        <p:nvSpPr>
          <p:cNvPr id="6" name="Symbol zastępczy stopki 5">
            <a:extLst>
              <a:ext uri="{FF2B5EF4-FFF2-40B4-BE49-F238E27FC236}">
                <a16:creationId xmlns="" xmlns:a16="http://schemas.microsoft.com/office/drawing/2014/main" id="{384D8933-3D12-403C-A9AE-378AC1DC9E40}"/>
              </a:ext>
            </a:extLst>
          </p:cNvPr>
          <p:cNvSpPr>
            <a:spLocks noGrp="1"/>
          </p:cNvSpPr>
          <p:nvPr>
            <p:ph type="ftr" sz="quarter" idx="4"/>
          </p:nvPr>
        </p:nvSpPr>
        <p:spPr>
          <a:xfrm>
            <a:off x="0" y="9428163"/>
            <a:ext cx="2946400" cy="496887"/>
          </a:xfrm>
          <a:prstGeom prst="rect">
            <a:avLst/>
          </a:prstGeom>
        </p:spPr>
        <p:txBody>
          <a:bodyPr vert="horz" lIns="91440" tIns="45720" rIns="91440" bIns="45720" rtlCol="0" anchor="b"/>
          <a:lstStyle>
            <a:lvl1pPr algn="l">
              <a:defRPr sz="1200">
                <a:latin typeface="Arial" charset="0"/>
                <a:cs typeface="Arial" charset="0"/>
              </a:defRPr>
            </a:lvl1pPr>
          </a:lstStyle>
          <a:p>
            <a:pPr>
              <a:defRPr/>
            </a:pPr>
            <a:endParaRPr lang="pl-PL"/>
          </a:p>
        </p:txBody>
      </p:sp>
      <p:sp>
        <p:nvSpPr>
          <p:cNvPr id="7" name="Symbol zastępczy numeru slajdu 6">
            <a:extLst>
              <a:ext uri="{FF2B5EF4-FFF2-40B4-BE49-F238E27FC236}">
                <a16:creationId xmlns="" xmlns:a16="http://schemas.microsoft.com/office/drawing/2014/main" id="{6F5BA49B-03CA-4E89-B3BF-146C6A821E04}"/>
              </a:ext>
            </a:extLst>
          </p:cNvPr>
          <p:cNvSpPr>
            <a:spLocks noGrp="1"/>
          </p:cNvSpPr>
          <p:nvPr>
            <p:ph type="sldNum" sz="quarter" idx="5"/>
          </p:nvPr>
        </p:nvSpPr>
        <p:spPr>
          <a:xfrm>
            <a:off x="3849688" y="9428163"/>
            <a:ext cx="2946400" cy="496887"/>
          </a:xfrm>
          <a:prstGeom prst="rect">
            <a:avLst/>
          </a:prstGeom>
        </p:spPr>
        <p:txBody>
          <a:bodyPr vert="horz" wrap="square" lIns="91440" tIns="45720" rIns="91440" bIns="45720" numCol="1" anchor="b" anchorCtr="0" compatLnSpc="1">
            <a:prstTxWarp prst="textNoShape">
              <a:avLst/>
            </a:prstTxWarp>
          </a:bodyPr>
          <a:lstStyle>
            <a:lvl1pPr algn="r">
              <a:defRPr sz="1200" smtClean="0"/>
            </a:lvl1pPr>
          </a:lstStyle>
          <a:p>
            <a:pPr>
              <a:defRPr/>
            </a:pPr>
            <a:fld id="{30A9B6AB-D333-490E-A628-11B01714D940}" type="slidenum">
              <a:rPr lang="pl-PL" altLang="pl-PL"/>
              <a:pPr>
                <a:defRPr/>
              </a:pPr>
              <a:t>‹#›</a:t>
            </a:fld>
            <a:endParaRPr lang="pl-PL" altLang="pl-PL"/>
          </a:p>
        </p:txBody>
      </p:sp>
    </p:spTree>
    <p:extLst>
      <p:ext uri="{BB962C8B-B14F-4D97-AF65-F5344CB8AC3E}">
        <p14:creationId xmlns:p14="http://schemas.microsoft.com/office/powerpoint/2010/main" val="125048590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ymbol zastępczy obrazu slajdu 1">
            <a:extLst>
              <a:ext uri="{FF2B5EF4-FFF2-40B4-BE49-F238E27FC236}">
                <a16:creationId xmlns="" xmlns:a16="http://schemas.microsoft.com/office/drawing/2014/main" id="{6F1EAC6B-ADF5-48A7-811A-5DD0ED6B386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Symbol zastępczy notatek 2">
            <a:extLst>
              <a:ext uri="{FF2B5EF4-FFF2-40B4-BE49-F238E27FC236}">
                <a16:creationId xmlns="" xmlns:a16="http://schemas.microsoft.com/office/drawing/2014/main" id="{F898F686-32D6-4F26-887E-77A18CCBB07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pl-PL" altLang="pl-PL"/>
          </a:p>
        </p:txBody>
      </p:sp>
      <p:sp>
        <p:nvSpPr>
          <p:cNvPr id="10244" name="Symbol zastępczy numeru slajdu 3">
            <a:extLst>
              <a:ext uri="{FF2B5EF4-FFF2-40B4-BE49-F238E27FC236}">
                <a16:creationId xmlns="" xmlns:a16="http://schemas.microsoft.com/office/drawing/2014/main" id="{B170BB0D-940F-4D1B-8750-7D19E4899C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B958325-05B0-4130-BCC9-3A99962605A4}" type="slidenum">
              <a:rPr lang="pl-PL" altLang="pl-PL"/>
              <a:pPr/>
              <a:t>1</a:t>
            </a:fld>
            <a:endParaRPr lang="pl-PL" altLang="pl-PL"/>
          </a:p>
        </p:txBody>
      </p:sp>
    </p:spTree>
    <p:extLst>
      <p:ext uri="{BB962C8B-B14F-4D97-AF65-F5344CB8AC3E}">
        <p14:creationId xmlns:p14="http://schemas.microsoft.com/office/powerpoint/2010/main" val="283543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ymbol zastępczy obrazu slajdu 1">
            <a:extLst>
              <a:ext uri="{FF2B5EF4-FFF2-40B4-BE49-F238E27FC236}">
                <a16:creationId xmlns="" xmlns:a16="http://schemas.microsoft.com/office/drawing/2014/main" id="{68E8B5D4-23C8-473F-8CA4-4C98B395FF4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Symbol zastępczy notatek 2">
            <a:extLst>
              <a:ext uri="{FF2B5EF4-FFF2-40B4-BE49-F238E27FC236}">
                <a16:creationId xmlns="" xmlns:a16="http://schemas.microsoft.com/office/drawing/2014/main" id="{2F2017DA-EC8D-4AED-82C2-77019B9B977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pl-PL" altLang="pl-PL"/>
          </a:p>
        </p:txBody>
      </p:sp>
      <p:sp>
        <p:nvSpPr>
          <p:cNvPr id="12292" name="Symbol zastępczy numeru slajdu 3">
            <a:extLst>
              <a:ext uri="{FF2B5EF4-FFF2-40B4-BE49-F238E27FC236}">
                <a16:creationId xmlns="" xmlns:a16="http://schemas.microsoft.com/office/drawing/2014/main" id="{BEC70C40-AAC7-4F3A-89D3-36B18B516A4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2101EA6D-12DA-4CB9-855C-FB85153482F3}" type="slidenum">
              <a:rPr lang="pl-PL" altLang="pl-PL"/>
              <a:pPr/>
              <a:t>2</a:t>
            </a:fld>
            <a:endParaRPr lang="pl-PL" altLang="pl-PL"/>
          </a:p>
        </p:txBody>
      </p:sp>
    </p:spTree>
    <p:extLst>
      <p:ext uri="{BB962C8B-B14F-4D97-AF65-F5344CB8AC3E}">
        <p14:creationId xmlns:p14="http://schemas.microsoft.com/office/powerpoint/2010/main" val="24556554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4" name="Rounded Rectangle 15">
            <a:extLst>
              <a:ext uri="{FF2B5EF4-FFF2-40B4-BE49-F238E27FC236}">
                <a16:creationId xmlns="" xmlns:a16="http://schemas.microsoft.com/office/drawing/2014/main" id="{084DA61C-8A63-4996-AC24-99D5827607AD}"/>
              </a:ext>
            </a:extLst>
          </p:cNvPr>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9">
            <a:extLst>
              <a:ext uri="{FF2B5EF4-FFF2-40B4-BE49-F238E27FC236}">
                <a16:creationId xmlns="" xmlns:a16="http://schemas.microsoft.com/office/drawing/2014/main" id="{AB8BCBEC-416D-4D5C-B79C-DDE6B252852F}"/>
              </a:ext>
            </a:extLst>
          </p:cNvPr>
          <p:cNvGrpSpPr>
            <a:grpSpLocks noChangeAspect="1"/>
          </p:cNvGrpSpPr>
          <p:nvPr/>
        </p:nvGrpSpPr>
        <p:grpSpPr bwMode="auto">
          <a:xfrm>
            <a:off x="211138" y="5354638"/>
            <a:ext cx="8723312" cy="1330325"/>
            <a:chOff x="-3905250" y="4294188"/>
            <a:chExt cx="13011150" cy="1892300"/>
          </a:xfrm>
        </p:grpSpPr>
        <p:sp>
          <p:nvSpPr>
            <p:cNvPr id="6" name="Freeform 14">
              <a:extLst>
                <a:ext uri="{FF2B5EF4-FFF2-40B4-BE49-F238E27FC236}">
                  <a16:creationId xmlns="" xmlns:a16="http://schemas.microsoft.com/office/drawing/2014/main" id="{5DBFF948-15FD-43CB-977F-15C5BB51CD6F}"/>
                </a:ext>
              </a:extLst>
            </p:cNvPr>
            <p:cNvSpPr>
              <a:spLocks/>
            </p:cNvSpPr>
            <p:nvPr/>
          </p:nvSpPr>
          <p:spPr bwMode="hidden">
            <a:xfrm>
              <a:off x="4810681" y="4499676"/>
              <a:ext cx="4295219" cy="1016152"/>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8">
              <a:extLst>
                <a:ext uri="{FF2B5EF4-FFF2-40B4-BE49-F238E27FC236}">
                  <a16:creationId xmlns="" xmlns:a16="http://schemas.microsoft.com/office/drawing/2014/main" id="{3056405F-52A8-4923-B98C-4613237DB2B1}"/>
                </a:ext>
              </a:extLst>
            </p:cNvPr>
            <p:cNvSpPr>
              <a:spLocks/>
            </p:cNvSpPr>
            <p:nvPr/>
          </p:nvSpPr>
          <p:spPr bwMode="hidden">
            <a:xfrm>
              <a:off x="-308538" y="4319027"/>
              <a:ext cx="8280254" cy="1208092"/>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22">
              <a:extLst>
                <a:ext uri="{FF2B5EF4-FFF2-40B4-BE49-F238E27FC236}">
                  <a16:creationId xmlns="" xmlns:a16="http://schemas.microsoft.com/office/drawing/2014/main" id="{37B9CB36-84A9-4ADA-AE1E-05BD42032C60}"/>
                </a:ext>
              </a:extLst>
            </p:cNvPr>
            <p:cNvSpPr>
              <a:spLocks/>
            </p:cNvSpPr>
            <p:nvPr/>
          </p:nvSpPr>
          <p:spPr bwMode="hidden">
            <a:xfrm>
              <a:off x="4014" y="4334834"/>
              <a:ext cx="8164231" cy="110196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26">
              <a:extLst>
                <a:ext uri="{FF2B5EF4-FFF2-40B4-BE49-F238E27FC236}">
                  <a16:creationId xmlns="" xmlns:a16="http://schemas.microsoft.com/office/drawing/2014/main" id="{E4ABBEC3-4255-4714-8048-BAB8D53ABE42}"/>
                </a:ext>
              </a:extLst>
            </p:cNvPr>
            <p:cNvSpPr>
              <a:spLocks/>
            </p:cNvSpPr>
            <p:nvPr/>
          </p:nvSpPr>
          <p:spPr bwMode="hidden">
            <a:xfrm>
              <a:off x="4157164" y="4316769"/>
              <a:ext cx="4939265" cy="925827"/>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 name="Freeform 10">
              <a:extLst>
                <a:ext uri="{FF2B5EF4-FFF2-40B4-BE49-F238E27FC236}">
                  <a16:creationId xmlns="" xmlns:a16="http://schemas.microsoft.com/office/drawing/2014/main" id="{FEE7EE72-6552-4CA8-AFA7-35CA91B0C3BA}"/>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pl-PL"/>
              <a:t>Kliknij, aby edytować styl</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a:t>Kliknij, aby edytować styl wzorca podtytułu</a:t>
            </a:r>
            <a:endParaRPr lang="en-US" dirty="0"/>
          </a:p>
        </p:txBody>
      </p:sp>
      <p:sp>
        <p:nvSpPr>
          <p:cNvPr id="11" name="Date Placeholder 3">
            <a:extLst>
              <a:ext uri="{FF2B5EF4-FFF2-40B4-BE49-F238E27FC236}">
                <a16:creationId xmlns="" xmlns:a16="http://schemas.microsoft.com/office/drawing/2014/main" id="{47471B3A-DF0D-461F-8C3D-FB479891603A}"/>
              </a:ext>
            </a:extLst>
          </p:cNvPr>
          <p:cNvSpPr>
            <a:spLocks noGrp="1"/>
          </p:cNvSpPr>
          <p:nvPr>
            <p:ph type="dt" sz="half" idx="10"/>
          </p:nvPr>
        </p:nvSpPr>
        <p:spPr/>
        <p:txBody>
          <a:bodyPr/>
          <a:lstStyle>
            <a:lvl1pPr>
              <a:defRPr/>
            </a:lvl1pPr>
          </a:lstStyle>
          <a:p>
            <a:pPr>
              <a:defRPr/>
            </a:pPr>
            <a:fld id="{21424979-68AF-4F1E-ABB4-896810FC5EA5}" type="datetimeFigureOut">
              <a:rPr lang="pl-PL"/>
              <a:pPr>
                <a:defRPr/>
              </a:pPr>
              <a:t>26.02.2020</a:t>
            </a:fld>
            <a:endParaRPr lang="pl-PL"/>
          </a:p>
        </p:txBody>
      </p:sp>
      <p:sp>
        <p:nvSpPr>
          <p:cNvPr id="12" name="Footer Placeholder 4">
            <a:extLst>
              <a:ext uri="{FF2B5EF4-FFF2-40B4-BE49-F238E27FC236}">
                <a16:creationId xmlns="" xmlns:a16="http://schemas.microsoft.com/office/drawing/2014/main" id="{4BFB7E1C-7DD2-4291-BE3C-7A415C0B86B7}"/>
              </a:ext>
            </a:extLst>
          </p:cNvPr>
          <p:cNvSpPr>
            <a:spLocks noGrp="1"/>
          </p:cNvSpPr>
          <p:nvPr>
            <p:ph type="ftr" sz="quarter" idx="11"/>
          </p:nvPr>
        </p:nvSpPr>
        <p:spPr/>
        <p:txBody>
          <a:bodyPr/>
          <a:lstStyle>
            <a:lvl1pPr>
              <a:defRPr/>
            </a:lvl1pPr>
          </a:lstStyle>
          <a:p>
            <a:pPr>
              <a:defRPr/>
            </a:pPr>
            <a:endParaRPr lang="pl-PL"/>
          </a:p>
        </p:txBody>
      </p:sp>
      <p:sp>
        <p:nvSpPr>
          <p:cNvPr id="13" name="Slide Number Placeholder 5">
            <a:extLst>
              <a:ext uri="{FF2B5EF4-FFF2-40B4-BE49-F238E27FC236}">
                <a16:creationId xmlns="" xmlns:a16="http://schemas.microsoft.com/office/drawing/2014/main" id="{87FC366D-3D13-4B58-BFCA-75F11264A991}"/>
              </a:ext>
            </a:extLst>
          </p:cNvPr>
          <p:cNvSpPr>
            <a:spLocks noGrp="1"/>
          </p:cNvSpPr>
          <p:nvPr>
            <p:ph type="sldNum" sz="quarter" idx="12"/>
          </p:nvPr>
        </p:nvSpPr>
        <p:spPr/>
        <p:txBody>
          <a:bodyPr/>
          <a:lstStyle>
            <a:lvl1pPr>
              <a:defRPr smtClean="0"/>
            </a:lvl1pPr>
          </a:lstStyle>
          <a:p>
            <a:pPr>
              <a:defRPr/>
            </a:pPr>
            <a:fld id="{E113BA8C-7691-46C3-B7AC-5A7FEA921469}" type="slidenum">
              <a:rPr lang="pl-PL" altLang="pl-PL"/>
              <a:pPr>
                <a:defRPr/>
              </a:pPr>
              <a:t>‹#›</a:t>
            </a:fld>
            <a:endParaRPr lang="pl-PL" altLang="pl-PL"/>
          </a:p>
        </p:txBody>
      </p:sp>
    </p:spTree>
    <p:extLst>
      <p:ext uri="{BB962C8B-B14F-4D97-AF65-F5344CB8AC3E}">
        <p14:creationId xmlns:p14="http://schemas.microsoft.com/office/powerpoint/2010/main" val="14965420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4" name="Date Placeholder 3">
            <a:extLst>
              <a:ext uri="{FF2B5EF4-FFF2-40B4-BE49-F238E27FC236}">
                <a16:creationId xmlns="" xmlns:a16="http://schemas.microsoft.com/office/drawing/2014/main" id="{2E6836F0-14D7-4842-9837-937A2EFF9E29}"/>
              </a:ext>
            </a:extLst>
          </p:cNvPr>
          <p:cNvSpPr>
            <a:spLocks noGrp="1"/>
          </p:cNvSpPr>
          <p:nvPr>
            <p:ph type="dt" sz="half" idx="10"/>
          </p:nvPr>
        </p:nvSpPr>
        <p:spPr/>
        <p:txBody>
          <a:bodyPr/>
          <a:lstStyle>
            <a:lvl1pPr>
              <a:defRPr/>
            </a:lvl1pPr>
          </a:lstStyle>
          <a:p>
            <a:pPr>
              <a:defRPr/>
            </a:pPr>
            <a:fld id="{A93BE87D-B5BA-46BC-8B49-FC19F9ABA81E}" type="datetimeFigureOut">
              <a:rPr lang="pl-PL"/>
              <a:pPr>
                <a:defRPr/>
              </a:pPr>
              <a:t>26.02.2020</a:t>
            </a:fld>
            <a:endParaRPr lang="pl-PL"/>
          </a:p>
        </p:txBody>
      </p:sp>
      <p:sp>
        <p:nvSpPr>
          <p:cNvPr id="5" name="Footer Placeholder 4">
            <a:extLst>
              <a:ext uri="{FF2B5EF4-FFF2-40B4-BE49-F238E27FC236}">
                <a16:creationId xmlns="" xmlns:a16="http://schemas.microsoft.com/office/drawing/2014/main" id="{D1932EC4-398C-4128-88C9-4FEDA49DF927}"/>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 xmlns:a16="http://schemas.microsoft.com/office/drawing/2014/main" id="{562CEA75-1472-4326-9688-9425533BCF95}"/>
              </a:ext>
            </a:extLst>
          </p:cNvPr>
          <p:cNvSpPr>
            <a:spLocks noGrp="1"/>
          </p:cNvSpPr>
          <p:nvPr>
            <p:ph type="sldNum" sz="quarter" idx="12"/>
          </p:nvPr>
        </p:nvSpPr>
        <p:spPr/>
        <p:txBody>
          <a:bodyPr/>
          <a:lstStyle>
            <a:lvl1pPr>
              <a:defRPr/>
            </a:lvl1pPr>
          </a:lstStyle>
          <a:p>
            <a:pPr>
              <a:defRPr/>
            </a:pPr>
            <a:fld id="{FE066D86-ABC8-4D64-A87C-4A2438FA8195}" type="slidenum">
              <a:rPr lang="pl-PL" altLang="pl-PL"/>
              <a:pPr>
                <a:defRPr/>
              </a:pPr>
              <a:t>‹#›</a:t>
            </a:fld>
            <a:endParaRPr lang="pl-PL" altLang="pl-PL"/>
          </a:p>
        </p:txBody>
      </p:sp>
    </p:spTree>
    <p:extLst>
      <p:ext uri="{BB962C8B-B14F-4D97-AF65-F5344CB8AC3E}">
        <p14:creationId xmlns:p14="http://schemas.microsoft.com/office/powerpoint/2010/main" val="38449683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4" name="Rounded Rectangle 20">
            <a:extLst>
              <a:ext uri="{FF2B5EF4-FFF2-40B4-BE49-F238E27FC236}">
                <a16:creationId xmlns="" xmlns:a16="http://schemas.microsoft.com/office/drawing/2014/main" id="{75400C91-6EE5-464F-903E-A258861EEF73}"/>
              </a:ext>
            </a:extLst>
          </p:cNvPr>
          <p:cNvSpPr/>
          <p:nvPr/>
        </p:nvSpPr>
        <p:spPr bwMode="hidden">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5" name="Group 14">
            <a:extLst>
              <a:ext uri="{FF2B5EF4-FFF2-40B4-BE49-F238E27FC236}">
                <a16:creationId xmlns="" xmlns:a16="http://schemas.microsoft.com/office/drawing/2014/main" id="{5DE55BBA-0F37-4BD2-ACE9-181D545369C7}"/>
              </a:ext>
            </a:extLst>
          </p:cNvPr>
          <p:cNvGrpSpPr>
            <a:grpSpLocks noChangeAspect="1"/>
          </p:cNvGrpSpPr>
          <p:nvPr/>
        </p:nvGrpSpPr>
        <p:grpSpPr bwMode="auto">
          <a:xfrm>
            <a:off x="211138" y="714375"/>
            <a:ext cx="8723312" cy="1331913"/>
            <a:chOff x="-3905250" y="4294188"/>
            <a:chExt cx="13011150" cy="1892300"/>
          </a:xfrm>
        </p:grpSpPr>
        <p:sp>
          <p:nvSpPr>
            <p:cNvPr id="6" name="Freeform 14">
              <a:extLst>
                <a:ext uri="{FF2B5EF4-FFF2-40B4-BE49-F238E27FC236}">
                  <a16:creationId xmlns="" xmlns:a16="http://schemas.microsoft.com/office/drawing/2014/main" id="{8E1BAA2A-9DF4-412E-8110-1EFB9B68A34D}"/>
                </a:ext>
              </a:extLst>
            </p:cNvPr>
            <p:cNvSpPr>
              <a:spLocks/>
            </p:cNvSpPr>
            <p:nvPr/>
          </p:nvSpPr>
          <p:spPr bwMode="hidden">
            <a:xfrm>
              <a:off x="4810681" y="4501687"/>
              <a:ext cx="4295219" cy="101494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8">
              <a:extLst>
                <a:ext uri="{FF2B5EF4-FFF2-40B4-BE49-F238E27FC236}">
                  <a16:creationId xmlns="" xmlns:a16="http://schemas.microsoft.com/office/drawing/2014/main" id="{DC43CD85-273B-4CF6-88CF-EF08040280CF}"/>
                </a:ext>
              </a:extLst>
            </p:cNvPr>
            <p:cNvSpPr>
              <a:spLocks/>
            </p:cNvSpPr>
            <p:nvPr/>
          </p:nvSpPr>
          <p:spPr bwMode="hidden">
            <a:xfrm>
              <a:off x="-308538" y="4318998"/>
              <a:ext cx="8280254" cy="1208906"/>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22">
              <a:extLst>
                <a:ext uri="{FF2B5EF4-FFF2-40B4-BE49-F238E27FC236}">
                  <a16:creationId xmlns="" xmlns:a16="http://schemas.microsoft.com/office/drawing/2014/main" id="{2396376A-9E28-4DB4-A216-D93E094B72D3}"/>
                </a:ext>
              </a:extLst>
            </p:cNvPr>
            <p:cNvSpPr>
              <a:spLocks/>
            </p:cNvSpPr>
            <p:nvPr/>
          </p:nvSpPr>
          <p:spPr bwMode="hidden">
            <a:xfrm>
              <a:off x="4014" y="4334786"/>
              <a:ext cx="8164231" cy="1102902"/>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 name="Freeform 26">
              <a:extLst>
                <a:ext uri="{FF2B5EF4-FFF2-40B4-BE49-F238E27FC236}">
                  <a16:creationId xmlns="" xmlns:a16="http://schemas.microsoft.com/office/drawing/2014/main" id="{97BD67F9-5575-418B-B9E9-740251F7C0B8}"/>
                </a:ext>
              </a:extLst>
            </p:cNvPr>
            <p:cNvSpPr>
              <a:spLocks/>
            </p:cNvSpPr>
            <p:nvPr/>
          </p:nvSpPr>
          <p:spPr bwMode="hidden">
            <a:xfrm>
              <a:off x="4157164" y="4316742"/>
              <a:ext cx="4939265" cy="926979"/>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 name="Freeform 19">
              <a:extLst>
                <a:ext uri="{FF2B5EF4-FFF2-40B4-BE49-F238E27FC236}">
                  <a16:creationId xmlns="" xmlns:a16="http://schemas.microsoft.com/office/drawing/2014/main" id="{3ECA2CC2-1DE4-422D-8CF5-E9396C215D18}"/>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lstStyle>
            <a:lvl1pPr algn="l">
              <a:defRPr>
                <a:solidFill>
                  <a:schemeClr val="tx2"/>
                </a:solidFill>
              </a:defRPr>
            </a:lvl1pPr>
          </a:lstStyle>
          <a:p>
            <a:r>
              <a:rPr lang="pl-PL"/>
              <a:t>Kliknij, aby edytować styl</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1" name="Date Placeholder 3">
            <a:extLst>
              <a:ext uri="{FF2B5EF4-FFF2-40B4-BE49-F238E27FC236}">
                <a16:creationId xmlns="" xmlns:a16="http://schemas.microsoft.com/office/drawing/2014/main" id="{570DA81B-CA95-4C72-9FF4-5D4747042BA4}"/>
              </a:ext>
            </a:extLst>
          </p:cNvPr>
          <p:cNvSpPr>
            <a:spLocks noGrp="1"/>
          </p:cNvSpPr>
          <p:nvPr>
            <p:ph type="dt" sz="half" idx="10"/>
          </p:nvPr>
        </p:nvSpPr>
        <p:spPr/>
        <p:txBody>
          <a:bodyPr/>
          <a:lstStyle>
            <a:lvl1pPr>
              <a:defRPr/>
            </a:lvl1pPr>
          </a:lstStyle>
          <a:p>
            <a:pPr>
              <a:defRPr/>
            </a:pPr>
            <a:fld id="{16C38368-0678-4829-B829-DBE56DE99921}" type="datetimeFigureOut">
              <a:rPr lang="pl-PL"/>
              <a:pPr>
                <a:defRPr/>
              </a:pPr>
              <a:t>26.02.2020</a:t>
            </a:fld>
            <a:endParaRPr lang="pl-PL"/>
          </a:p>
        </p:txBody>
      </p:sp>
      <p:sp>
        <p:nvSpPr>
          <p:cNvPr id="12" name="Footer Placeholder 4">
            <a:extLst>
              <a:ext uri="{FF2B5EF4-FFF2-40B4-BE49-F238E27FC236}">
                <a16:creationId xmlns="" xmlns:a16="http://schemas.microsoft.com/office/drawing/2014/main" id="{CFBF5DB0-00DE-4548-92D6-855F803A5E4D}"/>
              </a:ext>
            </a:extLst>
          </p:cNvPr>
          <p:cNvSpPr>
            <a:spLocks noGrp="1"/>
          </p:cNvSpPr>
          <p:nvPr>
            <p:ph type="ftr" sz="quarter" idx="11"/>
          </p:nvPr>
        </p:nvSpPr>
        <p:spPr/>
        <p:txBody>
          <a:bodyPr/>
          <a:lstStyle>
            <a:lvl1pPr>
              <a:defRPr/>
            </a:lvl1pPr>
          </a:lstStyle>
          <a:p>
            <a:pPr>
              <a:defRPr/>
            </a:pPr>
            <a:endParaRPr lang="pl-PL"/>
          </a:p>
        </p:txBody>
      </p:sp>
      <p:sp>
        <p:nvSpPr>
          <p:cNvPr id="13" name="Slide Number Placeholder 5">
            <a:extLst>
              <a:ext uri="{FF2B5EF4-FFF2-40B4-BE49-F238E27FC236}">
                <a16:creationId xmlns="" xmlns:a16="http://schemas.microsoft.com/office/drawing/2014/main" id="{E1B6D396-E9EE-4128-927C-10BB27E676B2}"/>
              </a:ext>
            </a:extLst>
          </p:cNvPr>
          <p:cNvSpPr>
            <a:spLocks noGrp="1"/>
          </p:cNvSpPr>
          <p:nvPr>
            <p:ph type="sldNum" sz="quarter" idx="12"/>
          </p:nvPr>
        </p:nvSpPr>
        <p:spPr/>
        <p:txBody>
          <a:bodyPr/>
          <a:lstStyle>
            <a:lvl1pPr>
              <a:defRPr smtClean="0"/>
            </a:lvl1pPr>
          </a:lstStyle>
          <a:p>
            <a:pPr>
              <a:defRPr/>
            </a:pPr>
            <a:fld id="{F44CD78E-2900-4532-84C1-D958710B97A6}" type="slidenum">
              <a:rPr lang="pl-PL" altLang="pl-PL"/>
              <a:pPr>
                <a:defRPr/>
              </a:pPr>
              <a:t>‹#›</a:t>
            </a:fld>
            <a:endParaRPr lang="pl-PL" altLang="pl-PL"/>
          </a:p>
        </p:txBody>
      </p:sp>
    </p:spTree>
    <p:extLst>
      <p:ext uri="{BB962C8B-B14F-4D97-AF65-F5344CB8AC3E}">
        <p14:creationId xmlns:p14="http://schemas.microsoft.com/office/powerpoint/2010/main" val="1061580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7" name="Title 6"/>
          <p:cNvSpPr>
            <a:spLocks noGrp="1"/>
          </p:cNvSpPr>
          <p:nvPr>
            <p:ph type="title"/>
          </p:nvPr>
        </p:nvSpPr>
        <p:spPr/>
        <p:txBody>
          <a:bodyPr/>
          <a:lstStyle/>
          <a:p>
            <a:r>
              <a:rPr lang="pl-PL"/>
              <a:t>Kliknij, aby edytować styl</a:t>
            </a:r>
            <a:endParaRPr lang="en-US"/>
          </a:p>
        </p:txBody>
      </p:sp>
      <p:sp>
        <p:nvSpPr>
          <p:cNvPr id="4" name="Date Placeholder 3">
            <a:extLst>
              <a:ext uri="{FF2B5EF4-FFF2-40B4-BE49-F238E27FC236}">
                <a16:creationId xmlns="" xmlns:a16="http://schemas.microsoft.com/office/drawing/2014/main" id="{5FBEBF9B-35B3-48EB-B163-A095C08A49F6}"/>
              </a:ext>
            </a:extLst>
          </p:cNvPr>
          <p:cNvSpPr>
            <a:spLocks noGrp="1"/>
          </p:cNvSpPr>
          <p:nvPr>
            <p:ph type="dt" sz="half" idx="10"/>
          </p:nvPr>
        </p:nvSpPr>
        <p:spPr/>
        <p:txBody>
          <a:bodyPr/>
          <a:lstStyle>
            <a:lvl1pPr>
              <a:defRPr/>
            </a:lvl1pPr>
          </a:lstStyle>
          <a:p>
            <a:pPr>
              <a:defRPr/>
            </a:pPr>
            <a:fld id="{51876ECF-9E7C-4368-828D-FAB68274DA71}" type="datetimeFigureOut">
              <a:rPr lang="pl-PL"/>
              <a:pPr>
                <a:defRPr/>
              </a:pPr>
              <a:t>26.02.2020</a:t>
            </a:fld>
            <a:endParaRPr lang="pl-PL"/>
          </a:p>
        </p:txBody>
      </p:sp>
      <p:sp>
        <p:nvSpPr>
          <p:cNvPr id="5" name="Footer Placeholder 4">
            <a:extLst>
              <a:ext uri="{FF2B5EF4-FFF2-40B4-BE49-F238E27FC236}">
                <a16:creationId xmlns="" xmlns:a16="http://schemas.microsoft.com/office/drawing/2014/main" id="{740846AF-06D4-45B3-99E3-593E1427FE94}"/>
              </a:ext>
            </a:extLst>
          </p:cNvPr>
          <p:cNvSpPr>
            <a:spLocks noGrp="1"/>
          </p:cNvSpPr>
          <p:nvPr>
            <p:ph type="ftr" sz="quarter" idx="11"/>
          </p:nvPr>
        </p:nvSpPr>
        <p:spPr/>
        <p:txBody>
          <a:bodyPr/>
          <a:lstStyle>
            <a:lvl1pPr>
              <a:defRPr/>
            </a:lvl1pPr>
          </a:lstStyle>
          <a:p>
            <a:pPr>
              <a:defRPr/>
            </a:pPr>
            <a:endParaRPr lang="pl-PL"/>
          </a:p>
        </p:txBody>
      </p:sp>
      <p:sp>
        <p:nvSpPr>
          <p:cNvPr id="6" name="Slide Number Placeholder 5">
            <a:extLst>
              <a:ext uri="{FF2B5EF4-FFF2-40B4-BE49-F238E27FC236}">
                <a16:creationId xmlns="" xmlns:a16="http://schemas.microsoft.com/office/drawing/2014/main" id="{261C0A0C-0C4F-4774-B40F-556E204BCF7D}"/>
              </a:ext>
            </a:extLst>
          </p:cNvPr>
          <p:cNvSpPr>
            <a:spLocks noGrp="1"/>
          </p:cNvSpPr>
          <p:nvPr>
            <p:ph type="sldNum" sz="quarter" idx="12"/>
          </p:nvPr>
        </p:nvSpPr>
        <p:spPr/>
        <p:txBody>
          <a:bodyPr/>
          <a:lstStyle>
            <a:lvl1pPr>
              <a:defRPr/>
            </a:lvl1pPr>
          </a:lstStyle>
          <a:p>
            <a:pPr>
              <a:defRPr/>
            </a:pPr>
            <a:fld id="{B29DEC7A-C58D-4E2F-8ECC-190609A8E1A6}" type="slidenum">
              <a:rPr lang="pl-PL" altLang="pl-PL"/>
              <a:pPr>
                <a:defRPr/>
              </a:pPr>
              <a:t>‹#›</a:t>
            </a:fld>
            <a:endParaRPr lang="pl-PL" altLang="pl-PL"/>
          </a:p>
        </p:txBody>
      </p:sp>
    </p:spTree>
    <p:extLst>
      <p:ext uri="{BB962C8B-B14F-4D97-AF65-F5344CB8AC3E}">
        <p14:creationId xmlns:p14="http://schemas.microsoft.com/office/powerpoint/2010/main" val="38363960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4" name="Rounded Rectangle 13">
            <a:extLst>
              <a:ext uri="{FF2B5EF4-FFF2-40B4-BE49-F238E27FC236}">
                <a16:creationId xmlns="" xmlns:a16="http://schemas.microsoft.com/office/drawing/2014/main" id="{F7FFF3DF-9C6B-46BF-9921-729C6B009C44}"/>
              </a:ext>
            </a:extLst>
          </p:cNvPr>
          <p:cNvSpPr/>
          <p:nvPr/>
        </p:nvSpPr>
        <p:spPr>
          <a:xfrm>
            <a:off x="228600" y="228600"/>
            <a:ext cx="8696325" cy="473710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Freeform 14">
            <a:extLst>
              <a:ext uri="{FF2B5EF4-FFF2-40B4-BE49-F238E27FC236}">
                <a16:creationId xmlns="" xmlns:a16="http://schemas.microsoft.com/office/drawing/2014/main" id="{A009D8F7-A94D-4804-872A-220F1916A9A7}"/>
              </a:ext>
            </a:extLst>
          </p:cNvPr>
          <p:cNvSpPr>
            <a:spLocks/>
          </p:cNvSpPr>
          <p:nvPr/>
        </p:nvSpPr>
        <p:spPr bwMode="hidden">
          <a:xfrm>
            <a:off x="6046788" y="4203700"/>
            <a:ext cx="2876550" cy="714375"/>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18">
            <a:extLst>
              <a:ext uri="{FF2B5EF4-FFF2-40B4-BE49-F238E27FC236}">
                <a16:creationId xmlns="" xmlns:a16="http://schemas.microsoft.com/office/drawing/2014/main" id="{0273C67A-8D98-4679-8AAE-700DD1962B4F}"/>
              </a:ext>
            </a:extLst>
          </p:cNvPr>
          <p:cNvSpPr>
            <a:spLocks/>
          </p:cNvSpPr>
          <p:nvPr/>
        </p:nvSpPr>
        <p:spPr bwMode="hidden">
          <a:xfrm>
            <a:off x="2619375" y="4075113"/>
            <a:ext cx="5545138" cy="850900"/>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22">
            <a:extLst>
              <a:ext uri="{FF2B5EF4-FFF2-40B4-BE49-F238E27FC236}">
                <a16:creationId xmlns="" xmlns:a16="http://schemas.microsoft.com/office/drawing/2014/main" id="{F0029393-F9E4-437F-91C0-AB173399755B}"/>
              </a:ext>
            </a:extLst>
          </p:cNvPr>
          <p:cNvSpPr>
            <a:spLocks/>
          </p:cNvSpPr>
          <p:nvPr/>
        </p:nvSpPr>
        <p:spPr bwMode="hidden">
          <a:xfrm>
            <a:off x="2828925" y="4087813"/>
            <a:ext cx="5467350" cy="77470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 name="Freeform 26">
            <a:extLst>
              <a:ext uri="{FF2B5EF4-FFF2-40B4-BE49-F238E27FC236}">
                <a16:creationId xmlns="" xmlns:a16="http://schemas.microsoft.com/office/drawing/2014/main" id="{2F2654A4-69AC-41BD-AB39-29D45AEF7A18}"/>
              </a:ext>
            </a:extLst>
          </p:cNvPr>
          <p:cNvSpPr>
            <a:spLocks/>
          </p:cNvSpPr>
          <p:nvPr/>
        </p:nvSpPr>
        <p:spPr bwMode="hidden">
          <a:xfrm>
            <a:off x="5610225" y="4073525"/>
            <a:ext cx="3306763" cy="652463"/>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9" name="Freeform 10">
            <a:extLst>
              <a:ext uri="{FF2B5EF4-FFF2-40B4-BE49-F238E27FC236}">
                <a16:creationId xmlns="" xmlns:a16="http://schemas.microsoft.com/office/drawing/2014/main" id="{C766DAC7-B5B4-4D6E-A16F-D3C5C93D1721}"/>
              </a:ext>
            </a:extLst>
          </p:cNvPr>
          <p:cNvSpPr>
            <a:spLocks/>
          </p:cNvSpPr>
          <p:nvPr/>
        </p:nvSpPr>
        <p:spPr bwMode="hidden">
          <a:xfrm>
            <a:off x="211138" y="4059238"/>
            <a:ext cx="8723312" cy="1328737"/>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pl-PL"/>
              <a:t>Kliknij, aby edytować styl</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Kliknij, aby edytować style wzorca tekstu</a:t>
            </a:r>
          </a:p>
        </p:txBody>
      </p:sp>
      <p:sp>
        <p:nvSpPr>
          <p:cNvPr id="10" name="Date Placeholder 3">
            <a:extLst>
              <a:ext uri="{FF2B5EF4-FFF2-40B4-BE49-F238E27FC236}">
                <a16:creationId xmlns="" xmlns:a16="http://schemas.microsoft.com/office/drawing/2014/main" id="{0E16A97F-522C-4B8C-A4DA-CFBA999EF5B1}"/>
              </a:ext>
            </a:extLst>
          </p:cNvPr>
          <p:cNvSpPr>
            <a:spLocks noGrp="1"/>
          </p:cNvSpPr>
          <p:nvPr>
            <p:ph type="dt" sz="half" idx="10"/>
          </p:nvPr>
        </p:nvSpPr>
        <p:spPr/>
        <p:txBody>
          <a:bodyPr/>
          <a:lstStyle>
            <a:lvl1pPr>
              <a:defRPr/>
            </a:lvl1pPr>
          </a:lstStyle>
          <a:p>
            <a:pPr>
              <a:defRPr/>
            </a:pPr>
            <a:fld id="{EA1D3E6E-7839-4F6D-8D05-D08FA71728E9}" type="datetimeFigureOut">
              <a:rPr lang="pl-PL"/>
              <a:pPr>
                <a:defRPr/>
              </a:pPr>
              <a:t>26.02.2020</a:t>
            </a:fld>
            <a:endParaRPr lang="pl-PL"/>
          </a:p>
        </p:txBody>
      </p:sp>
      <p:sp>
        <p:nvSpPr>
          <p:cNvPr id="11" name="Footer Placeholder 4">
            <a:extLst>
              <a:ext uri="{FF2B5EF4-FFF2-40B4-BE49-F238E27FC236}">
                <a16:creationId xmlns="" xmlns:a16="http://schemas.microsoft.com/office/drawing/2014/main" id="{B7D08011-1E06-49A3-A836-DD82D6DB9004}"/>
              </a:ext>
            </a:extLst>
          </p:cNvPr>
          <p:cNvSpPr>
            <a:spLocks noGrp="1"/>
          </p:cNvSpPr>
          <p:nvPr>
            <p:ph type="ftr" sz="quarter" idx="11"/>
          </p:nvPr>
        </p:nvSpPr>
        <p:spPr/>
        <p:txBody>
          <a:bodyPr/>
          <a:lstStyle>
            <a:lvl1pPr>
              <a:defRPr/>
            </a:lvl1pPr>
          </a:lstStyle>
          <a:p>
            <a:pPr>
              <a:defRPr/>
            </a:pPr>
            <a:endParaRPr lang="pl-PL"/>
          </a:p>
        </p:txBody>
      </p:sp>
      <p:sp>
        <p:nvSpPr>
          <p:cNvPr id="12" name="Slide Number Placeholder 5">
            <a:extLst>
              <a:ext uri="{FF2B5EF4-FFF2-40B4-BE49-F238E27FC236}">
                <a16:creationId xmlns="" xmlns:a16="http://schemas.microsoft.com/office/drawing/2014/main" id="{CE6278AA-9E51-49A9-AD4C-D1FC9C384838}"/>
              </a:ext>
            </a:extLst>
          </p:cNvPr>
          <p:cNvSpPr>
            <a:spLocks noGrp="1"/>
          </p:cNvSpPr>
          <p:nvPr>
            <p:ph type="sldNum" sz="quarter" idx="12"/>
          </p:nvPr>
        </p:nvSpPr>
        <p:spPr/>
        <p:txBody>
          <a:bodyPr/>
          <a:lstStyle>
            <a:lvl1pPr>
              <a:defRPr smtClean="0"/>
            </a:lvl1pPr>
          </a:lstStyle>
          <a:p>
            <a:pPr>
              <a:defRPr/>
            </a:pPr>
            <a:fld id="{CAD9E16C-DB5E-47E9-8ACD-3F3B5E6A121F}" type="slidenum">
              <a:rPr lang="pl-PL" altLang="pl-PL"/>
              <a:pPr>
                <a:defRPr/>
              </a:pPr>
              <a:t>‹#›</a:t>
            </a:fld>
            <a:endParaRPr lang="pl-PL" altLang="pl-PL"/>
          </a:p>
        </p:txBody>
      </p:sp>
    </p:spTree>
    <p:extLst>
      <p:ext uri="{BB962C8B-B14F-4D97-AF65-F5344CB8AC3E}">
        <p14:creationId xmlns:p14="http://schemas.microsoft.com/office/powerpoint/2010/main" val="34457902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a:p>
        </p:txBody>
      </p:sp>
      <p:sp>
        <p:nvSpPr>
          <p:cNvPr id="5" name="Date Placeholder 3">
            <a:extLst>
              <a:ext uri="{FF2B5EF4-FFF2-40B4-BE49-F238E27FC236}">
                <a16:creationId xmlns="" xmlns:a16="http://schemas.microsoft.com/office/drawing/2014/main" id="{160A01FB-C82D-441B-B842-04FA01A1A0B4}"/>
              </a:ext>
            </a:extLst>
          </p:cNvPr>
          <p:cNvSpPr>
            <a:spLocks noGrp="1"/>
          </p:cNvSpPr>
          <p:nvPr>
            <p:ph type="dt" sz="half" idx="15"/>
          </p:nvPr>
        </p:nvSpPr>
        <p:spPr/>
        <p:txBody>
          <a:bodyPr/>
          <a:lstStyle>
            <a:lvl1pPr>
              <a:defRPr/>
            </a:lvl1pPr>
          </a:lstStyle>
          <a:p>
            <a:pPr>
              <a:defRPr/>
            </a:pPr>
            <a:fld id="{742D7F74-A832-4E8D-8138-865F22CDDA09}" type="datetimeFigureOut">
              <a:rPr lang="pl-PL"/>
              <a:pPr>
                <a:defRPr/>
              </a:pPr>
              <a:t>26.02.2020</a:t>
            </a:fld>
            <a:endParaRPr lang="pl-PL"/>
          </a:p>
        </p:txBody>
      </p:sp>
      <p:sp>
        <p:nvSpPr>
          <p:cNvPr id="6" name="Footer Placeholder 4">
            <a:extLst>
              <a:ext uri="{FF2B5EF4-FFF2-40B4-BE49-F238E27FC236}">
                <a16:creationId xmlns="" xmlns:a16="http://schemas.microsoft.com/office/drawing/2014/main" id="{28779564-632F-4895-B1AC-D4622DA21997}"/>
              </a:ext>
            </a:extLst>
          </p:cNvPr>
          <p:cNvSpPr>
            <a:spLocks noGrp="1"/>
          </p:cNvSpPr>
          <p:nvPr>
            <p:ph type="ftr" sz="quarter" idx="16"/>
          </p:nvPr>
        </p:nvSpPr>
        <p:spPr/>
        <p:txBody>
          <a:bodyPr/>
          <a:lstStyle>
            <a:lvl1pPr>
              <a:defRPr/>
            </a:lvl1pPr>
          </a:lstStyle>
          <a:p>
            <a:pPr>
              <a:defRPr/>
            </a:pPr>
            <a:endParaRPr lang="pl-PL"/>
          </a:p>
        </p:txBody>
      </p:sp>
      <p:sp>
        <p:nvSpPr>
          <p:cNvPr id="7" name="Slide Number Placeholder 5">
            <a:extLst>
              <a:ext uri="{FF2B5EF4-FFF2-40B4-BE49-F238E27FC236}">
                <a16:creationId xmlns="" xmlns:a16="http://schemas.microsoft.com/office/drawing/2014/main" id="{F127C361-9209-492B-9F2D-DE77408F5EC3}"/>
              </a:ext>
            </a:extLst>
          </p:cNvPr>
          <p:cNvSpPr>
            <a:spLocks noGrp="1"/>
          </p:cNvSpPr>
          <p:nvPr>
            <p:ph type="sldNum" sz="quarter" idx="17"/>
          </p:nvPr>
        </p:nvSpPr>
        <p:spPr/>
        <p:txBody>
          <a:bodyPr/>
          <a:lstStyle>
            <a:lvl1pPr>
              <a:defRPr/>
            </a:lvl1pPr>
          </a:lstStyle>
          <a:p>
            <a:pPr>
              <a:defRPr/>
            </a:pPr>
            <a:fld id="{2E299AE7-B172-406F-9E8C-99A655203528}" type="slidenum">
              <a:rPr lang="pl-PL" altLang="pl-PL"/>
              <a:pPr>
                <a:defRPr/>
              </a:pPr>
              <a:t>‹#›</a:t>
            </a:fld>
            <a:endParaRPr lang="pl-PL" altLang="pl-PL"/>
          </a:p>
        </p:txBody>
      </p:sp>
    </p:spTree>
    <p:extLst>
      <p:ext uri="{BB962C8B-B14F-4D97-AF65-F5344CB8AC3E}">
        <p14:creationId xmlns:p14="http://schemas.microsoft.com/office/powerpoint/2010/main" val="3357785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a:t>Kliknij, aby edytować styl</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3">
            <a:extLst>
              <a:ext uri="{FF2B5EF4-FFF2-40B4-BE49-F238E27FC236}">
                <a16:creationId xmlns="" xmlns:a16="http://schemas.microsoft.com/office/drawing/2014/main" id="{28A2EEA7-4253-4B2B-AC4D-93844DDE59BD}"/>
              </a:ext>
            </a:extLst>
          </p:cNvPr>
          <p:cNvSpPr>
            <a:spLocks noGrp="1"/>
          </p:cNvSpPr>
          <p:nvPr>
            <p:ph type="dt" sz="half" idx="10"/>
          </p:nvPr>
        </p:nvSpPr>
        <p:spPr/>
        <p:txBody>
          <a:bodyPr/>
          <a:lstStyle>
            <a:lvl1pPr>
              <a:defRPr/>
            </a:lvl1pPr>
          </a:lstStyle>
          <a:p>
            <a:pPr>
              <a:defRPr/>
            </a:pPr>
            <a:fld id="{29F1919D-D1E5-4B0B-863F-ED2A7CE2D2BC}" type="datetimeFigureOut">
              <a:rPr lang="pl-PL"/>
              <a:pPr>
                <a:defRPr/>
              </a:pPr>
              <a:t>26.02.2020</a:t>
            </a:fld>
            <a:endParaRPr lang="pl-PL"/>
          </a:p>
        </p:txBody>
      </p:sp>
      <p:sp>
        <p:nvSpPr>
          <p:cNvPr id="8" name="Footer Placeholder 4">
            <a:extLst>
              <a:ext uri="{FF2B5EF4-FFF2-40B4-BE49-F238E27FC236}">
                <a16:creationId xmlns="" xmlns:a16="http://schemas.microsoft.com/office/drawing/2014/main" id="{4548B885-2A76-4885-833B-64402C0DE7B7}"/>
              </a:ext>
            </a:extLst>
          </p:cNvPr>
          <p:cNvSpPr>
            <a:spLocks noGrp="1"/>
          </p:cNvSpPr>
          <p:nvPr>
            <p:ph type="ftr" sz="quarter" idx="11"/>
          </p:nvPr>
        </p:nvSpPr>
        <p:spPr/>
        <p:txBody>
          <a:bodyPr/>
          <a:lstStyle>
            <a:lvl1pPr>
              <a:defRPr/>
            </a:lvl1pPr>
          </a:lstStyle>
          <a:p>
            <a:pPr>
              <a:defRPr/>
            </a:pPr>
            <a:endParaRPr lang="pl-PL"/>
          </a:p>
        </p:txBody>
      </p:sp>
      <p:sp>
        <p:nvSpPr>
          <p:cNvPr id="9" name="Slide Number Placeholder 5">
            <a:extLst>
              <a:ext uri="{FF2B5EF4-FFF2-40B4-BE49-F238E27FC236}">
                <a16:creationId xmlns="" xmlns:a16="http://schemas.microsoft.com/office/drawing/2014/main" id="{C60A32B5-5A9E-4F95-8AF8-82770C09F46F}"/>
              </a:ext>
            </a:extLst>
          </p:cNvPr>
          <p:cNvSpPr>
            <a:spLocks noGrp="1"/>
          </p:cNvSpPr>
          <p:nvPr>
            <p:ph type="sldNum" sz="quarter" idx="12"/>
          </p:nvPr>
        </p:nvSpPr>
        <p:spPr/>
        <p:txBody>
          <a:bodyPr/>
          <a:lstStyle>
            <a:lvl1pPr>
              <a:defRPr/>
            </a:lvl1pPr>
          </a:lstStyle>
          <a:p>
            <a:pPr>
              <a:defRPr/>
            </a:pPr>
            <a:fld id="{94A3D3FD-D21F-4F99-B567-53549F27F7AD}" type="slidenum">
              <a:rPr lang="pl-PL" altLang="pl-PL"/>
              <a:pPr>
                <a:defRPr/>
              </a:pPr>
              <a:t>‹#›</a:t>
            </a:fld>
            <a:endParaRPr lang="pl-PL" altLang="pl-PL"/>
          </a:p>
        </p:txBody>
      </p:sp>
    </p:spTree>
    <p:extLst>
      <p:ext uri="{BB962C8B-B14F-4D97-AF65-F5344CB8AC3E}">
        <p14:creationId xmlns:p14="http://schemas.microsoft.com/office/powerpoint/2010/main" val="1273210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a:p>
        </p:txBody>
      </p:sp>
      <p:sp>
        <p:nvSpPr>
          <p:cNvPr id="3" name="Date Placeholder 3">
            <a:extLst>
              <a:ext uri="{FF2B5EF4-FFF2-40B4-BE49-F238E27FC236}">
                <a16:creationId xmlns="" xmlns:a16="http://schemas.microsoft.com/office/drawing/2014/main" id="{21FD6F3A-F455-4CC2-9BE6-1E8505D3B6A5}"/>
              </a:ext>
            </a:extLst>
          </p:cNvPr>
          <p:cNvSpPr>
            <a:spLocks noGrp="1"/>
          </p:cNvSpPr>
          <p:nvPr>
            <p:ph type="dt" sz="half" idx="10"/>
          </p:nvPr>
        </p:nvSpPr>
        <p:spPr/>
        <p:txBody>
          <a:bodyPr/>
          <a:lstStyle>
            <a:lvl1pPr>
              <a:defRPr/>
            </a:lvl1pPr>
          </a:lstStyle>
          <a:p>
            <a:pPr>
              <a:defRPr/>
            </a:pPr>
            <a:fld id="{78AB131B-5FA9-4971-B22B-EE5EB788A2F3}" type="datetimeFigureOut">
              <a:rPr lang="pl-PL"/>
              <a:pPr>
                <a:defRPr/>
              </a:pPr>
              <a:t>26.02.2020</a:t>
            </a:fld>
            <a:endParaRPr lang="pl-PL"/>
          </a:p>
        </p:txBody>
      </p:sp>
      <p:sp>
        <p:nvSpPr>
          <p:cNvPr id="4" name="Footer Placeholder 4">
            <a:extLst>
              <a:ext uri="{FF2B5EF4-FFF2-40B4-BE49-F238E27FC236}">
                <a16:creationId xmlns="" xmlns:a16="http://schemas.microsoft.com/office/drawing/2014/main" id="{EE02F20A-09BA-477A-A5C5-42B584462025}"/>
              </a:ext>
            </a:extLst>
          </p:cNvPr>
          <p:cNvSpPr>
            <a:spLocks noGrp="1"/>
          </p:cNvSpPr>
          <p:nvPr>
            <p:ph type="ftr" sz="quarter" idx="11"/>
          </p:nvPr>
        </p:nvSpPr>
        <p:spPr/>
        <p:txBody>
          <a:bodyPr/>
          <a:lstStyle>
            <a:lvl1pPr>
              <a:defRPr/>
            </a:lvl1pPr>
          </a:lstStyle>
          <a:p>
            <a:pPr>
              <a:defRPr/>
            </a:pPr>
            <a:endParaRPr lang="pl-PL"/>
          </a:p>
        </p:txBody>
      </p:sp>
      <p:sp>
        <p:nvSpPr>
          <p:cNvPr id="5" name="Slide Number Placeholder 5">
            <a:extLst>
              <a:ext uri="{FF2B5EF4-FFF2-40B4-BE49-F238E27FC236}">
                <a16:creationId xmlns="" xmlns:a16="http://schemas.microsoft.com/office/drawing/2014/main" id="{AD0DB388-1293-42C3-A358-267D2D0C8E74}"/>
              </a:ext>
            </a:extLst>
          </p:cNvPr>
          <p:cNvSpPr>
            <a:spLocks noGrp="1"/>
          </p:cNvSpPr>
          <p:nvPr>
            <p:ph type="sldNum" sz="quarter" idx="12"/>
          </p:nvPr>
        </p:nvSpPr>
        <p:spPr/>
        <p:txBody>
          <a:bodyPr/>
          <a:lstStyle>
            <a:lvl1pPr>
              <a:defRPr/>
            </a:lvl1pPr>
          </a:lstStyle>
          <a:p>
            <a:pPr>
              <a:defRPr/>
            </a:pPr>
            <a:fld id="{F6B7516D-56B1-4BF9-936D-940141D6E5C3}" type="slidenum">
              <a:rPr lang="pl-PL" altLang="pl-PL"/>
              <a:pPr>
                <a:defRPr/>
              </a:pPr>
              <a:t>‹#›</a:t>
            </a:fld>
            <a:endParaRPr lang="pl-PL" altLang="pl-PL"/>
          </a:p>
        </p:txBody>
      </p:sp>
    </p:spTree>
    <p:extLst>
      <p:ext uri="{BB962C8B-B14F-4D97-AF65-F5344CB8AC3E}">
        <p14:creationId xmlns:p14="http://schemas.microsoft.com/office/powerpoint/2010/main" val="7785917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Rounded Rectangle 11">
            <a:extLst>
              <a:ext uri="{FF2B5EF4-FFF2-40B4-BE49-F238E27FC236}">
                <a16:creationId xmlns="" xmlns:a16="http://schemas.microsoft.com/office/drawing/2014/main" id="{DA963212-B761-4CA0-9FB8-D341865BC793}"/>
              </a:ext>
            </a:extLst>
          </p:cNvPr>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3" name="Group 5">
            <a:extLst>
              <a:ext uri="{FF2B5EF4-FFF2-40B4-BE49-F238E27FC236}">
                <a16:creationId xmlns="" xmlns:a16="http://schemas.microsoft.com/office/drawing/2014/main" id="{FA98C945-8EAA-49BF-B436-6E0AA0AB0F25}"/>
              </a:ext>
            </a:extLst>
          </p:cNvPr>
          <p:cNvGrpSpPr>
            <a:grpSpLocks noChangeAspect="1"/>
          </p:cNvGrpSpPr>
          <p:nvPr/>
        </p:nvGrpSpPr>
        <p:grpSpPr bwMode="auto">
          <a:xfrm>
            <a:off x="211138" y="714375"/>
            <a:ext cx="8723312" cy="1330325"/>
            <a:chOff x="-3905251" y="4294188"/>
            <a:chExt cx="13027839" cy="1892300"/>
          </a:xfrm>
        </p:grpSpPr>
        <p:sp>
          <p:nvSpPr>
            <p:cNvPr id="4" name="Freeform 14">
              <a:extLst>
                <a:ext uri="{FF2B5EF4-FFF2-40B4-BE49-F238E27FC236}">
                  <a16:creationId xmlns="" xmlns:a16="http://schemas.microsoft.com/office/drawing/2014/main" id="{AF1C27BB-D0FC-45C4-B35D-FFC98A103A5A}"/>
                </a:ext>
              </a:extLst>
            </p:cNvPr>
            <p:cNvSpPr>
              <a:spLocks/>
            </p:cNvSpPr>
            <p:nvPr/>
          </p:nvSpPr>
          <p:spPr bwMode="hidden">
            <a:xfrm>
              <a:off x="4810006" y="4499677"/>
              <a:ext cx="4295986" cy="1016152"/>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5" name="Freeform 18">
              <a:extLst>
                <a:ext uri="{FF2B5EF4-FFF2-40B4-BE49-F238E27FC236}">
                  <a16:creationId xmlns="" xmlns:a16="http://schemas.microsoft.com/office/drawing/2014/main" id="{7F811679-988C-4283-9F41-92F65DD4738D}"/>
                </a:ext>
              </a:extLst>
            </p:cNvPr>
            <p:cNvSpPr>
              <a:spLocks/>
            </p:cNvSpPr>
            <p:nvPr/>
          </p:nvSpPr>
          <p:spPr bwMode="hidden">
            <a:xfrm>
              <a:off x="-308667" y="4319028"/>
              <a:ext cx="8279020" cy="1208091"/>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6" name="Freeform 22">
              <a:extLst>
                <a:ext uri="{FF2B5EF4-FFF2-40B4-BE49-F238E27FC236}">
                  <a16:creationId xmlns="" xmlns:a16="http://schemas.microsoft.com/office/drawing/2014/main" id="{9ED244B2-A147-4A36-AEB3-94F10A74622D}"/>
                </a:ext>
              </a:extLst>
            </p:cNvPr>
            <p:cNvSpPr>
              <a:spLocks/>
            </p:cNvSpPr>
            <p:nvPr/>
          </p:nvSpPr>
          <p:spPr bwMode="hidden">
            <a:xfrm>
              <a:off x="4286" y="4334834"/>
              <a:ext cx="8165219" cy="110196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7" name="Freeform 26">
              <a:extLst>
                <a:ext uri="{FF2B5EF4-FFF2-40B4-BE49-F238E27FC236}">
                  <a16:creationId xmlns="" xmlns:a16="http://schemas.microsoft.com/office/drawing/2014/main" id="{E47E67C8-BE3D-48C5-B023-18EC07CB0180}"/>
                </a:ext>
              </a:extLst>
            </p:cNvPr>
            <p:cNvSpPr>
              <a:spLocks/>
            </p:cNvSpPr>
            <p:nvPr/>
          </p:nvSpPr>
          <p:spPr bwMode="hidden">
            <a:xfrm>
              <a:off x="4155651" y="4316769"/>
              <a:ext cx="4940859" cy="925827"/>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8" name="Freeform 10">
              <a:extLst>
                <a:ext uri="{FF2B5EF4-FFF2-40B4-BE49-F238E27FC236}">
                  <a16:creationId xmlns="" xmlns:a16="http://schemas.microsoft.com/office/drawing/2014/main" id="{9BB8F215-1AF8-42B8-9E33-97A4B4932FAB}"/>
                </a:ext>
              </a:extLst>
            </p:cNvPr>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9" name="Date Placeholder 1">
            <a:extLst>
              <a:ext uri="{FF2B5EF4-FFF2-40B4-BE49-F238E27FC236}">
                <a16:creationId xmlns="" xmlns:a16="http://schemas.microsoft.com/office/drawing/2014/main" id="{DB11C998-9E5D-4253-A692-DBABF59C7340}"/>
              </a:ext>
            </a:extLst>
          </p:cNvPr>
          <p:cNvSpPr>
            <a:spLocks noGrp="1"/>
          </p:cNvSpPr>
          <p:nvPr>
            <p:ph type="dt" sz="half" idx="10"/>
          </p:nvPr>
        </p:nvSpPr>
        <p:spPr/>
        <p:txBody>
          <a:bodyPr/>
          <a:lstStyle>
            <a:lvl1pPr>
              <a:defRPr/>
            </a:lvl1pPr>
          </a:lstStyle>
          <a:p>
            <a:pPr>
              <a:defRPr/>
            </a:pPr>
            <a:fld id="{8B3B3E61-C214-4836-B3A1-9BA35A1A5DEB}" type="datetimeFigureOut">
              <a:rPr lang="pl-PL"/>
              <a:pPr>
                <a:defRPr/>
              </a:pPr>
              <a:t>26.02.2020</a:t>
            </a:fld>
            <a:endParaRPr lang="pl-PL"/>
          </a:p>
        </p:txBody>
      </p:sp>
      <p:sp>
        <p:nvSpPr>
          <p:cNvPr id="10" name="Footer Placeholder 2">
            <a:extLst>
              <a:ext uri="{FF2B5EF4-FFF2-40B4-BE49-F238E27FC236}">
                <a16:creationId xmlns="" xmlns:a16="http://schemas.microsoft.com/office/drawing/2014/main" id="{9CAF8B5D-C519-4984-8C18-E3C843B516E1}"/>
              </a:ext>
            </a:extLst>
          </p:cNvPr>
          <p:cNvSpPr>
            <a:spLocks noGrp="1"/>
          </p:cNvSpPr>
          <p:nvPr>
            <p:ph type="ftr" sz="quarter" idx="11"/>
          </p:nvPr>
        </p:nvSpPr>
        <p:spPr/>
        <p:txBody>
          <a:bodyPr/>
          <a:lstStyle>
            <a:lvl1pPr>
              <a:defRPr/>
            </a:lvl1pPr>
          </a:lstStyle>
          <a:p>
            <a:pPr>
              <a:defRPr/>
            </a:pPr>
            <a:endParaRPr lang="pl-PL"/>
          </a:p>
        </p:txBody>
      </p:sp>
      <p:sp>
        <p:nvSpPr>
          <p:cNvPr id="11" name="Slide Number Placeholder 3">
            <a:extLst>
              <a:ext uri="{FF2B5EF4-FFF2-40B4-BE49-F238E27FC236}">
                <a16:creationId xmlns="" xmlns:a16="http://schemas.microsoft.com/office/drawing/2014/main" id="{C1844DC6-E91F-4121-A260-1C45BCA57539}"/>
              </a:ext>
            </a:extLst>
          </p:cNvPr>
          <p:cNvSpPr>
            <a:spLocks noGrp="1"/>
          </p:cNvSpPr>
          <p:nvPr>
            <p:ph type="sldNum" sz="quarter" idx="12"/>
          </p:nvPr>
        </p:nvSpPr>
        <p:spPr/>
        <p:txBody>
          <a:bodyPr/>
          <a:lstStyle>
            <a:lvl1pPr>
              <a:defRPr smtClean="0"/>
            </a:lvl1pPr>
          </a:lstStyle>
          <a:p>
            <a:pPr>
              <a:defRPr/>
            </a:pPr>
            <a:fld id="{401B9E5E-8B5F-4AF2-A0EC-AD25F2B6524D}" type="slidenum">
              <a:rPr lang="pl-PL" altLang="pl-PL"/>
              <a:pPr>
                <a:defRPr/>
              </a:pPr>
              <a:t>‹#›</a:t>
            </a:fld>
            <a:endParaRPr lang="pl-PL" altLang="pl-PL"/>
          </a:p>
        </p:txBody>
      </p:sp>
    </p:spTree>
    <p:extLst>
      <p:ext uri="{BB962C8B-B14F-4D97-AF65-F5344CB8AC3E}">
        <p14:creationId xmlns:p14="http://schemas.microsoft.com/office/powerpoint/2010/main" val="6171785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5" name="Rounded Rectangle 14">
            <a:extLst>
              <a:ext uri="{FF2B5EF4-FFF2-40B4-BE49-F238E27FC236}">
                <a16:creationId xmlns="" xmlns:a16="http://schemas.microsoft.com/office/drawing/2014/main" id="{7F259FA7-EAA2-45CC-8C31-ACF66E65AB6A}"/>
              </a:ext>
            </a:extLst>
          </p:cNvPr>
          <p:cNvSpPr/>
          <p:nvPr/>
        </p:nvSpPr>
        <p:spPr>
          <a:xfrm>
            <a:off x="228600" y="228600"/>
            <a:ext cx="8696325" cy="1427163"/>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23">
            <a:extLst>
              <a:ext uri="{FF2B5EF4-FFF2-40B4-BE49-F238E27FC236}">
                <a16:creationId xmlns="" xmlns:a16="http://schemas.microsoft.com/office/drawing/2014/main" id="{A1A76C89-42A9-4A13-BAEC-F734D6118E1D}"/>
              </a:ext>
            </a:extLst>
          </p:cNvPr>
          <p:cNvGrpSpPr>
            <a:grpSpLocks noChangeAspect="1"/>
          </p:cNvGrpSpPr>
          <p:nvPr/>
        </p:nvGrpSpPr>
        <p:grpSpPr bwMode="auto">
          <a:xfrm>
            <a:off x="211138" y="714375"/>
            <a:ext cx="8723312" cy="1331913"/>
            <a:chOff x="-3905250" y="4294188"/>
            <a:chExt cx="13011150" cy="1892300"/>
          </a:xfrm>
        </p:grpSpPr>
        <p:sp>
          <p:nvSpPr>
            <p:cNvPr id="7" name="Freeform 14">
              <a:extLst>
                <a:ext uri="{FF2B5EF4-FFF2-40B4-BE49-F238E27FC236}">
                  <a16:creationId xmlns="" xmlns:a16="http://schemas.microsoft.com/office/drawing/2014/main" id="{EA0C5D96-9947-4414-A4A2-672FC77FA432}"/>
                </a:ext>
              </a:extLst>
            </p:cNvPr>
            <p:cNvSpPr>
              <a:spLocks/>
            </p:cNvSpPr>
            <p:nvPr/>
          </p:nvSpPr>
          <p:spPr bwMode="hidden">
            <a:xfrm>
              <a:off x="4810681" y="4501687"/>
              <a:ext cx="4295219" cy="1014940"/>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8">
              <a:extLst>
                <a:ext uri="{FF2B5EF4-FFF2-40B4-BE49-F238E27FC236}">
                  <a16:creationId xmlns="" xmlns:a16="http://schemas.microsoft.com/office/drawing/2014/main" id="{042B8955-D30D-4C75-AB7E-81C701FC9D8D}"/>
                </a:ext>
              </a:extLst>
            </p:cNvPr>
            <p:cNvSpPr>
              <a:spLocks/>
            </p:cNvSpPr>
            <p:nvPr/>
          </p:nvSpPr>
          <p:spPr bwMode="hidden">
            <a:xfrm>
              <a:off x="-308538" y="4318998"/>
              <a:ext cx="8280254" cy="1208906"/>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22">
              <a:extLst>
                <a:ext uri="{FF2B5EF4-FFF2-40B4-BE49-F238E27FC236}">
                  <a16:creationId xmlns="" xmlns:a16="http://schemas.microsoft.com/office/drawing/2014/main" id="{EE23116B-8C11-45E0-9184-99822AD998ED}"/>
                </a:ext>
              </a:extLst>
            </p:cNvPr>
            <p:cNvSpPr>
              <a:spLocks/>
            </p:cNvSpPr>
            <p:nvPr/>
          </p:nvSpPr>
          <p:spPr bwMode="hidden">
            <a:xfrm>
              <a:off x="4014" y="4334786"/>
              <a:ext cx="8164231" cy="1102902"/>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26">
              <a:extLst>
                <a:ext uri="{FF2B5EF4-FFF2-40B4-BE49-F238E27FC236}">
                  <a16:creationId xmlns="" xmlns:a16="http://schemas.microsoft.com/office/drawing/2014/main" id="{CEE0BC2F-89F8-4202-AFE7-A8658D0D2659}"/>
                </a:ext>
              </a:extLst>
            </p:cNvPr>
            <p:cNvSpPr>
              <a:spLocks/>
            </p:cNvSpPr>
            <p:nvPr/>
          </p:nvSpPr>
          <p:spPr bwMode="hidden">
            <a:xfrm>
              <a:off x="4157164" y="4316742"/>
              <a:ext cx="4939265" cy="926979"/>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1" name="Freeform 28">
              <a:extLst>
                <a:ext uri="{FF2B5EF4-FFF2-40B4-BE49-F238E27FC236}">
                  <a16:creationId xmlns="" xmlns:a16="http://schemas.microsoft.com/office/drawing/2014/main" id="{11C04287-5CEF-4E9C-91D2-E8B056F938B8}"/>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4" name="Text Placeholder 3"/>
          <p:cNvSpPr>
            <a:spLocks noGrp="1"/>
          </p:cNvSpPr>
          <p:nvPr>
            <p:ph type="body" sz="half" idx="2"/>
          </p:nvPr>
        </p:nvSpPr>
        <p:spPr>
          <a:xfrm>
            <a:off x="914400" y="3581400"/>
            <a:ext cx="3352800" cy="1905001"/>
          </a:xfrm>
        </p:spPr>
        <p:txBody>
          <a:bodyPr>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12" name="Date Placeholder 4">
            <a:extLst>
              <a:ext uri="{FF2B5EF4-FFF2-40B4-BE49-F238E27FC236}">
                <a16:creationId xmlns="" xmlns:a16="http://schemas.microsoft.com/office/drawing/2014/main" id="{1805B180-A3D4-4E86-AF87-A4B7EE75D659}"/>
              </a:ext>
            </a:extLst>
          </p:cNvPr>
          <p:cNvSpPr>
            <a:spLocks noGrp="1"/>
          </p:cNvSpPr>
          <p:nvPr>
            <p:ph type="dt" sz="half" idx="10"/>
          </p:nvPr>
        </p:nvSpPr>
        <p:spPr/>
        <p:txBody>
          <a:bodyPr/>
          <a:lstStyle>
            <a:lvl1pPr>
              <a:defRPr/>
            </a:lvl1pPr>
          </a:lstStyle>
          <a:p>
            <a:pPr>
              <a:defRPr/>
            </a:pPr>
            <a:fld id="{D0269D5F-28EC-48B3-8946-B2CD4109674D}" type="datetimeFigureOut">
              <a:rPr lang="pl-PL"/>
              <a:pPr>
                <a:defRPr/>
              </a:pPr>
              <a:t>26.02.2020</a:t>
            </a:fld>
            <a:endParaRPr lang="pl-PL"/>
          </a:p>
        </p:txBody>
      </p:sp>
      <p:sp>
        <p:nvSpPr>
          <p:cNvPr id="13" name="Footer Placeholder 5">
            <a:extLst>
              <a:ext uri="{FF2B5EF4-FFF2-40B4-BE49-F238E27FC236}">
                <a16:creationId xmlns="" xmlns:a16="http://schemas.microsoft.com/office/drawing/2014/main" id="{A5612B22-4514-4FA1-BE55-66C1C5448BFE}"/>
              </a:ext>
            </a:extLst>
          </p:cNvPr>
          <p:cNvSpPr>
            <a:spLocks noGrp="1"/>
          </p:cNvSpPr>
          <p:nvPr>
            <p:ph type="ftr" sz="quarter" idx="11"/>
          </p:nvPr>
        </p:nvSpPr>
        <p:spPr/>
        <p:txBody>
          <a:bodyPr/>
          <a:lstStyle>
            <a:lvl1pPr>
              <a:defRPr/>
            </a:lvl1pPr>
          </a:lstStyle>
          <a:p>
            <a:pPr>
              <a:defRPr/>
            </a:pPr>
            <a:endParaRPr lang="pl-PL"/>
          </a:p>
        </p:txBody>
      </p:sp>
      <p:sp>
        <p:nvSpPr>
          <p:cNvPr id="14" name="Slide Number Placeholder 6">
            <a:extLst>
              <a:ext uri="{FF2B5EF4-FFF2-40B4-BE49-F238E27FC236}">
                <a16:creationId xmlns="" xmlns:a16="http://schemas.microsoft.com/office/drawing/2014/main" id="{744D2F89-1C54-4C55-818D-7ED29FB7821D}"/>
              </a:ext>
            </a:extLst>
          </p:cNvPr>
          <p:cNvSpPr>
            <a:spLocks noGrp="1"/>
          </p:cNvSpPr>
          <p:nvPr>
            <p:ph type="sldNum" sz="quarter" idx="12"/>
          </p:nvPr>
        </p:nvSpPr>
        <p:spPr/>
        <p:txBody>
          <a:bodyPr/>
          <a:lstStyle>
            <a:lvl1pPr>
              <a:defRPr smtClean="0"/>
            </a:lvl1pPr>
          </a:lstStyle>
          <a:p>
            <a:pPr>
              <a:defRPr/>
            </a:pPr>
            <a:fld id="{B41369F5-E396-4D4A-BB07-7018F8FD132B}" type="slidenum">
              <a:rPr lang="pl-PL" altLang="pl-PL"/>
              <a:pPr>
                <a:defRPr/>
              </a:pPr>
              <a:t>‹#›</a:t>
            </a:fld>
            <a:endParaRPr lang="pl-PL" altLang="pl-PL"/>
          </a:p>
        </p:txBody>
      </p:sp>
    </p:spTree>
    <p:extLst>
      <p:ext uri="{BB962C8B-B14F-4D97-AF65-F5344CB8AC3E}">
        <p14:creationId xmlns:p14="http://schemas.microsoft.com/office/powerpoint/2010/main" val="31730442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5" name="Rounded Rectangle 14">
            <a:extLst>
              <a:ext uri="{FF2B5EF4-FFF2-40B4-BE49-F238E27FC236}">
                <a16:creationId xmlns="" xmlns:a16="http://schemas.microsoft.com/office/drawing/2014/main" id="{3FB2CB08-C26B-404B-8815-82B382DD0A3F}"/>
              </a:ext>
            </a:extLst>
          </p:cNvPr>
          <p:cNvSpPr/>
          <p:nvPr/>
        </p:nvSpPr>
        <p:spPr>
          <a:xfrm>
            <a:off x="228600" y="228600"/>
            <a:ext cx="8696325" cy="6035675"/>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6" name="Group 8">
            <a:extLst>
              <a:ext uri="{FF2B5EF4-FFF2-40B4-BE49-F238E27FC236}">
                <a16:creationId xmlns="" xmlns:a16="http://schemas.microsoft.com/office/drawing/2014/main" id="{B0C650EA-2F52-41E1-AB94-724482FDFA6B}"/>
              </a:ext>
            </a:extLst>
          </p:cNvPr>
          <p:cNvGrpSpPr>
            <a:grpSpLocks noChangeAspect="1"/>
          </p:cNvGrpSpPr>
          <p:nvPr/>
        </p:nvGrpSpPr>
        <p:grpSpPr bwMode="auto">
          <a:xfrm>
            <a:off x="211138" y="5354638"/>
            <a:ext cx="8723312" cy="1330325"/>
            <a:chOff x="-3905250" y="4294188"/>
            <a:chExt cx="13011150" cy="1892300"/>
          </a:xfrm>
        </p:grpSpPr>
        <p:sp>
          <p:nvSpPr>
            <p:cNvPr id="7" name="Freeform 14">
              <a:extLst>
                <a:ext uri="{FF2B5EF4-FFF2-40B4-BE49-F238E27FC236}">
                  <a16:creationId xmlns="" xmlns:a16="http://schemas.microsoft.com/office/drawing/2014/main" id="{1BD6D42E-8990-4621-A0EC-9C7BFF676B35}"/>
                </a:ext>
              </a:extLst>
            </p:cNvPr>
            <p:cNvSpPr>
              <a:spLocks/>
            </p:cNvSpPr>
            <p:nvPr/>
          </p:nvSpPr>
          <p:spPr bwMode="hidden">
            <a:xfrm>
              <a:off x="4810681" y="4499676"/>
              <a:ext cx="4295219" cy="1016152"/>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8">
              <a:extLst>
                <a:ext uri="{FF2B5EF4-FFF2-40B4-BE49-F238E27FC236}">
                  <a16:creationId xmlns="" xmlns:a16="http://schemas.microsoft.com/office/drawing/2014/main" id="{0207D17D-47A9-4C64-920C-D46DF702A566}"/>
                </a:ext>
              </a:extLst>
            </p:cNvPr>
            <p:cNvSpPr>
              <a:spLocks/>
            </p:cNvSpPr>
            <p:nvPr/>
          </p:nvSpPr>
          <p:spPr bwMode="hidden">
            <a:xfrm>
              <a:off x="-308538" y="4319027"/>
              <a:ext cx="8280254" cy="1208092"/>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9" name="Freeform 22">
              <a:extLst>
                <a:ext uri="{FF2B5EF4-FFF2-40B4-BE49-F238E27FC236}">
                  <a16:creationId xmlns="" xmlns:a16="http://schemas.microsoft.com/office/drawing/2014/main" id="{07396348-9621-439F-9D5E-84C4A0412AFD}"/>
                </a:ext>
              </a:extLst>
            </p:cNvPr>
            <p:cNvSpPr>
              <a:spLocks/>
            </p:cNvSpPr>
            <p:nvPr/>
          </p:nvSpPr>
          <p:spPr bwMode="hidden">
            <a:xfrm>
              <a:off x="4014" y="4334834"/>
              <a:ext cx="8164231" cy="110196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 name="Freeform 26">
              <a:extLst>
                <a:ext uri="{FF2B5EF4-FFF2-40B4-BE49-F238E27FC236}">
                  <a16:creationId xmlns="" xmlns:a16="http://schemas.microsoft.com/office/drawing/2014/main" id="{99F9045C-2D60-401D-AA63-470A8DD58A07}"/>
                </a:ext>
              </a:extLst>
            </p:cNvPr>
            <p:cNvSpPr>
              <a:spLocks/>
            </p:cNvSpPr>
            <p:nvPr/>
          </p:nvSpPr>
          <p:spPr bwMode="hidden">
            <a:xfrm>
              <a:off x="4157164" y="4316769"/>
              <a:ext cx="4939265" cy="925827"/>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1" name="Freeform 10">
              <a:extLst>
                <a:ext uri="{FF2B5EF4-FFF2-40B4-BE49-F238E27FC236}">
                  <a16:creationId xmlns="" xmlns:a16="http://schemas.microsoft.com/office/drawing/2014/main" id="{59F694B8-F55A-41EB-9A00-8702A2FFFEB5}"/>
                </a:ext>
              </a:extLst>
            </p:cNvPr>
            <p:cNvSpPr>
              <a:spLocks/>
            </p:cNvSpPr>
            <p:nvPr/>
          </p:nvSpPr>
          <p:spPr bwMode="hidden">
            <a:xfrm>
              <a:off x="-3905250" y="4294188"/>
              <a:ext cx="13011150"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pl-PL"/>
              <a:t>Kliknij, aby edytować styl</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rtlCol="0">
            <a:normAutofit/>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pl-PL" noProof="0"/>
              <a:t>Kliknij ikonę, aby dodać obraz</a:t>
            </a:r>
            <a:endParaRPr lang="en-US" noProof="0" dirty="0"/>
          </a:p>
        </p:txBody>
      </p:sp>
      <p:sp>
        <p:nvSpPr>
          <p:cNvPr id="12" name="Date Placeholder 4">
            <a:extLst>
              <a:ext uri="{FF2B5EF4-FFF2-40B4-BE49-F238E27FC236}">
                <a16:creationId xmlns="" xmlns:a16="http://schemas.microsoft.com/office/drawing/2014/main" id="{F35DE2FD-52DC-4223-9F39-ED1E47E07B8E}"/>
              </a:ext>
            </a:extLst>
          </p:cNvPr>
          <p:cNvSpPr>
            <a:spLocks noGrp="1"/>
          </p:cNvSpPr>
          <p:nvPr>
            <p:ph type="dt" sz="half" idx="10"/>
          </p:nvPr>
        </p:nvSpPr>
        <p:spPr/>
        <p:txBody>
          <a:bodyPr/>
          <a:lstStyle>
            <a:lvl1pPr>
              <a:defRPr/>
            </a:lvl1pPr>
          </a:lstStyle>
          <a:p>
            <a:pPr>
              <a:defRPr/>
            </a:pPr>
            <a:fld id="{6A5A2A7C-A57A-4188-A192-3CF8D1341841}" type="datetimeFigureOut">
              <a:rPr lang="pl-PL"/>
              <a:pPr>
                <a:defRPr/>
              </a:pPr>
              <a:t>26.02.2020</a:t>
            </a:fld>
            <a:endParaRPr lang="pl-PL"/>
          </a:p>
        </p:txBody>
      </p:sp>
      <p:sp>
        <p:nvSpPr>
          <p:cNvPr id="13" name="Footer Placeholder 5">
            <a:extLst>
              <a:ext uri="{FF2B5EF4-FFF2-40B4-BE49-F238E27FC236}">
                <a16:creationId xmlns="" xmlns:a16="http://schemas.microsoft.com/office/drawing/2014/main" id="{D6E8B654-7D06-423D-97CB-9916DFA284CA}"/>
              </a:ext>
            </a:extLst>
          </p:cNvPr>
          <p:cNvSpPr>
            <a:spLocks noGrp="1"/>
          </p:cNvSpPr>
          <p:nvPr>
            <p:ph type="ftr" sz="quarter" idx="11"/>
          </p:nvPr>
        </p:nvSpPr>
        <p:spPr/>
        <p:txBody>
          <a:bodyPr/>
          <a:lstStyle>
            <a:lvl1pPr>
              <a:defRPr/>
            </a:lvl1pPr>
          </a:lstStyle>
          <a:p>
            <a:pPr>
              <a:defRPr/>
            </a:pPr>
            <a:endParaRPr lang="pl-PL"/>
          </a:p>
        </p:txBody>
      </p:sp>
      <p:sp>
        <p:nvSpPr>
          <p:cNvPr id="14" name="Slide Number Placeholder 6">
            <a:extLst>
              <a:ext uri="{FF2B5EF4-FFF2-40B4-BE49-F238E27FC236}">
                <a16:creationId xmlns="" xmlns:a16="http://schemas.microsoft.com/office/drawing/2014/main" id="{038C0A94-6E1A-4AB6-A845-3F5109F228AC}"/>
              </a:ext>
            </a:extLst>
          </p:cNvPr>
          <p:cNvSpPr>
            <a:spLocks noGrp="1"/>
          </p:cNvSpPr>
          <p:nvPr>
            <p:ph type="sldNum" sz="quarter" idx="12"/>
          </p:nvPr>
        </p:nvSpPr>
        <p:spPr/>
        <p:txBody>
          <a:bodyPr/>
          <a:lstStyle>
            <a:lvl1pPr>
              <a:defRPr smtClean="0"/>
            </a:lvl1pPr>
          </a:lstStyle>
          <a:p>
            <a:pPr>
              <a:defRPr/>
            </a:pPr>
            <a:fld id="{3EF49746-37AB-465A-AF16-68E2A44464F1}" type="slidenum">
              <a:rPr lang="pl-PL" altLang="pl-PL"/>
              <a:pPr>
                <a:defRPr/>
              </a:pPr>
              <a:t>‹#›</a:t>
            </a:fld>
            <a:endParaRPr lang="pl-PL" altLang="pl-PL"/>
          </a:p>
        </p:txBody>
      </p:sp>
    </p:spTree>
    <p:extLst>
      <p:ext uri="{BB962C8B-B14F-4D97-AF65-F5344CB8AC3E}">
        <p14:creationId xmlns:p14="http://schemas.microsoft.com/office/powerpoint/2010/main" val="381410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alpha val="54901"/>
          </a:schemeClr>
        </a:solidFill>
        <a:effectLst/>
      </p:bgPr>
    </p:bg>
    <p:spTree>
      <p:nvGrpSpPr>
        <p:cNvPr id="1" name=""/>
        <p:cNvGrpSpPr/>
        <p:nvPr/>
      </p:nvGrpSpPr>
      <p:grpSpPr>
        <a:xfrm>
          <a:off x="0" y="0"/>
          <a:ext cx="0" cy="0"/>
          <a:chOff x="0" y="0"/>
          <a:chExt cx="0" cy="0"/>
        </a:xfrm>
      </p:grpSpPr>
      <p:sp>
        <p:nvSpPr>
          <p:cNvPr id="14" name="Rounded Rectangle 13">
            <a:extLst>
              <a:ext uri="{FF2B5EF4-FFF2-40B4-BE49-F238E27FC236}">
                <a16:creationId xmlns="" xmlns:a16="http://schemas.microsoft.com/office/drawing/2014/main" id="{353401E7-D0E7-41C0-B40B-1695A3647862}"/>
              </a:ext>
            </a:extLst>
          </p:cNvPr>
          <p:cNvSpPr/>
          <p:nvPr/>
        </p:nvSpPr>
        <p:spPr>
          <a:xfrm>
            <a:off x="228600" y="228600"/>
            <a:ext cx="8696325" cy="2468563"/>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grpSp>
        <p:nvGrpSpPr>
          <p:cNvPr id="1027" name="Group 15">
            <a:extLst>
              <a:ext uri="{FF2B5EF4-FFF2-40B4-BE49-F238E27FC236}">
                <a16:creationId xmlns="" xmlns:a16="http://schemas.microsoft.com/office/drawing/2014/main" id="{A9F01C1F-809F-4419-9396-C1F7D5112763}"/>
              </a:ext>
            </a:extLst>
          </p:cNvPr>
          <p:cNvGrpSpPr>
            <a:grpSpLocks noChangeAspect="1"/>
          </p:cNvGrpSpPr>
          <p:nvPr/>
        </p:nvGrpSpPr>
        <p:grpSpPr bwMode="auto">
          <a:xfrm>
            <a:off x="211138" y="1679575"/>
            <a:ext cx="8723312" cy="1330325"/>
            <a:chOff x="-3905251" y="4294188"/>
            <a:chExt cx="13027839" cy="1892300"/>
          </a:xfrm>
        </p:grpSpPr>
        <p:sp>
          <p:nvSpPr>
            <p:cNvPr id="1033" name="Freeform 14">
              <a:extLst>
                <a:ext uri="{FF2B5EF4-FFF2-40B4-BE49-F238E27FC236}">
                  <a16:creationId xmlns="" xmlns:a16="http://schemas.microsoft.com/office/drawing/2014/main" id="{2933C839-7B78-4207-B3E6-3BAC84E5094F}"/>
                </a:ext>
              </a:extLst>
            </p:cNvPr>
            <p:cNvSpPr>
              <a:spLocks/>
            </p:cNvSpPr>
            <p:nvPr/>
          </p:nvSpPr>
          <p:spPr bwMode="hidden">
            <a:xfrm>
              <a:off x="4810006" y="4499677"/>
              <a:ext cx="4295986" cy="1016152"/>
            </a:xfrm>
            <a:custGeom>
              <a:avLst/>
              <a:gdLst>
                <a:gd name="T0" fmla="*/ 2147483646 w 2706"/>
                <a:gd name="T1" fmla="*/ 0 h 640"/>
                <a:gd name="T2" fmla="*/ 2147483646 w 2706"/>
                <a:gd name="T3" fmla="*/ 0 h 640"/>
                <a:gd name="T4" fmla="*/ 2147483646 w 2706"/>
                <a:gd name="T5" fmla="*/ 2147483646 h 640"/>
                <a:gd name="T6" fmla="*/ 2147483646 w 2706"/>
                <a:gd name="T7" fmla="*/ 2147483646 h 640"/>
                <a:gd name="T8" fmla="*/ 2147483646 w 2706"/>
                <a:gd name="T9" fmla="*/ 2147483646 h 640"/>
                <a:gd name="T10" fmla="*/ 2147483646 w 2706"/>
                <a:gd name="T11" fmla="*/ 2147483646 h 640"/>
                <a:gd name="T12" fmla="*/ 2147483646 w 2706"/>
                <a:gd name="T13" fmla="*/ 2147483646 h 640"/>
                <a:gd name="T14" fmla="*/ 2147483646 w 2706"/>
                <a:gd name="T15" fmla="*/ 2147483646 h 640"/>
                <a:gd name="T16" fmla="*/ 2147483646 w 2706"/>
                <a:gd name="T17" fmla="*/ 2147483646 h 640"/>
                <a:gd name="T18" fmla="*/ 2147483646 w 2706"/>
                <a:gd name="T19" fmla="*/ 2147483646 h 640"/>
                <a:gd name="T20" fmla="*/ 2147483646 w 2706"/>
                <a:gd name="T21" fmla="*/ 2147483646 h 640"/>
                <a:gd name="T22" fmla="*/ 2147483646 w 2706"/>
                <a:gd name="T23" fmla="*/ 2147483646 h 640"/>
                <a:gd name="T24" fmla="*/ 2147483646 w 2706"/>
                <a:gd name="T25" fmla="*/ 2147483646 h 640"/>
                <a:gd name="T26" fmla="*/ 2147483646 w 2706"/>
                <a:gd name="T27" fmla="*/ 2147483646 h 640"/>
                <a:gd name="T28" fmla="*/ 2147483646 w 2706"/>
                <a:gd name="T29" fmla="*/ 2147483646 h 640"/>
                <a:gd name="T30" fmla="*/ 2147483646 w 2706"/>
                <a:gd name="T31" fmla="*/ 2147483646 h 640"/>
                <a:gd name="T32" fmla="*/ 2147483646 w 2706"/>
                <a:gd name="T33" fmla="*/ 2147483646 h 640"/>
                <a:gd name="T34" fmla="*/ 2147483646 w 2706"/>
                <a:gd name="T35" fmla="*/ 2147483646 h 640"/>
                <a:gd name="T36" fmla="*/ 0 w 2706"/>
                <a:gd name="T37" fmla="*/ 2147483646 h 640"/>
                <a:gd name="T38" fmla="*/ 0 w 2706"/>
                <a:gd name="T39" fmla="*/ 2147483646 h 640"/>
                <a:gd name="T40" fmla="*/ 2147483646 w 2706"/>
                <a:gd name="T41" fmla="*/ 2147483646 h 640"/>
                <a:gd name="T42" fmla="*/ 2147483646 w 2706"/>
                <a:gd name="T43" fmla="*/ 2147483646 h 640"/>
                <a:gd name="T44" fmla="*/ 2147483646 w 2706"/>
                <a:gd name="T45" fmla="*/ 2147483646 h 640"/>
                <a:gd name="T46" fmla="*/ 2147483646 w 2706"/>
                <a:gd name="T47" fmla="*/ 2147483646 h 640"/>
                <a:gd name="T48" fmla="*/ 2147483646 w 2706"/>
                <a:gd name="T49" fmla="*/ 2147483646 h 640"/>
                <a:gd name="T50" fmla="*/ 2147483646 w 2706"/>
                <a:gd name="T51" fmla="*/ 2147483646 h 640"/>
                <a:gd name="T52" fmla="*/ 2147483646 w 2706"/>
                <a:gd name="T53" fmla="*/ 2147483646 h 640"/>
                <a:gd name="T54" fmla="*/ 2147483646 w 2706"/>
                <a:gd name="T55" fmla="*/ 2147483646 h 640"/>
                <a:gd name="T56" fmla="*/ 2147483646 w 2706"/>
                <a:gd name="T57" fmla="*/ 2147483646 h 640"/>
                <a:gd name="T58" fmla="*/ 2147483646 w 2706"/>
                <a:gd name="T59" fmla="*/ 2147483646 h 640"/>
                <a:gd name="T60" fmla="*/ 2147483646 w 2706"/>
                <a:gd name="T61" fmla="*/ 2147483646 h 640"/>
                <a:gd name="T62" fmla="*/ 2147483646 w 2706"/>
                <a:gd name="T63" fmla="*/ 2147483646 h 640"/>
                <a:gd name="T64" fmla="*/ 2147483646 w 2706"/>
                <a:gd name="T65" fmla="*/ 2147483646 h 640"/>
                <a:gd name="T66" fmla="*/ 2147483646 w 2706"/>
                <a:gd name="T67" fmla="*/ 2147483646 h 640"/>
                <a:gd name="T68" fmla="*/ 2147483646 w 2706"/>
                <a:gd name="T69" fmla="*/ 2147483646 h 640"/>
                <a:gd name="T70" fmla="*/ 2147483646 w 2706"/>
                <a:gd name="T71" fmla="*/ 2147483646 h 640"/>
                <a:gd name="T72" fmla="*/ 2147483646 w 2706"/>
                <a:gd name="T73" fmla="*/ 2147483646 h 640"/>
                <a:gd name="T74" fmla="*/ 2147483646 w 2706"/>
                <a:gd name="T75" fmla="*/ 2147483646 h 640"/>
                <a:gd name="T76" fmla="*/ 2147483646 w 2706"/>
                <a:gd name="T77" fmla="*/ 2147483646 h 640"/>
                <a:gd name="T78" fmla="*/ 2147483646 w 2706"/>
                <a:gd name="T79" fmla="*/ 2147483646 h 640"/>
                <a:gd name="T80" fmla="*/ 2147483646 w 2706"/>
                <a:gd name="T81" fmla="*/ 2147483646 h 640"/>
                <a:gd name="T82" fmla="*/ 2147483646 w 2706"/>
                <a:gd name="T83" fmla="*/ 2147483646 h 640"/>
                <a:gd name="T84" fmla="*/ 2147483646 w 2706"/>
                <a:gd name="T85" fmla="*/ 2147483646 h 640"/>
                <a:gd name="T86" fmla="*/ 2147483646 w 2706"/>
                <a:gd name="T87" fmla="*/ 2147483646 h 640"/>
                <a:gd name="T88" fmla="*/ 2147483646 w 2706"/>
                <a:gd name="T89" fmla="*/ 2147483646 h 640"/>
                <a:gd name="T90" fmla="*/ 2147483646 w 2706"/>
                <a:gd name="T91" fmla="*/ 2147483646 h 640"/>
                <a:gd name="T92" fmla="*/ 2147483646 w 2706"/>
                <a:gd name="T93" fmla="*/ 2147483646 h 640"/>
                <a:gd name="T94" fmla="*/ 2147483646 w 2706"/>
                <a:gd name="T95" fmla="*/ 2147483646 h 640"/>
                <a:gd name="T96" fmla="*/ 2147483646 w 2706"/>
                <a:gd name="T97" fmla="*/ 2147483646 h 640"/>
                <a:gd name="T98" fmla="*/ 2147483646 w 2706"/>
                <a:gd name="T99" fmla="*/ 2147483646 h 640"/>
                <a:gd name="T100" fmla="*/ 2147483646 w 2706"/>
                <a:gd name="T101" fmla="*/ 2147483646 h 640"/>
                <a:gd name="T102" fmla="*/ 2147483646 w 2706"/>
                <a:gd name="T103" fmla="*/ 2147483646 h 640"/>
                <a:gd name="T104" fmla="*/ 2147483646 w 2706"/>
                <a:gd name="T105" fmla="*/ 2147483646 h 640"/>
                <a:gd name="T106" fmla="*/ 2147483646 w 2706"/>
                <a:gd name="T107" fmla="*/ 0 h 640"/>
                <a:gd name="T108" fmla="*/ 2147483646 w 2706"/>
                <a:gd name="T109" fmla="*/ 0 h 640"/>
                <a:gd name="T110" fmla="*/ 2147483646 w 2706"/>
                <a:gd name="T111" fmla="*/ 0 h 640"/>
                <a:gd name="T112" fmla="*/ 2147483646 w 2706"/>
                <a:gd name="T113" fmla="*/ 0 h 640"/>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472" y="252"/>
                  </a:lnTo>
                  <a:lnTo>
                    <a:pt x="1236" y="304"/>
                  </a:lnTo>
                  <a:lnTo>
                    <a:pt x="1010" y="352"/>
                  </a:lnTo>
                  <a:lnTo>
                    <a:pt x="792" y="398"/>
                  </a:lnTo>
                  <a:lnTo>
                    <a:pt x="584" y="438"/>
                  </a:lnTo>
                  <a:lnTo>
                    <a:pt x="382" y="474"/>
                  </a:lnTo>
                  <a:lnTo>
                    <a:pt x="188" y="50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6" y="388"/>
                  </a:lnTo>
                  <a:lnTo>
                    <a:pt x="2706" y="0"/>
                  </a:lnTo>
                  <a:lnTo>
                    <a:pt x="2700" y="0"/>
                  </a:lnTo>
                  <a:close/>
                </a:path>
              </a:pathLst>
            </a:custGeom>
            <a:solidFill>
              <a:schemeClr val="bg2">
                <a:alpha val="2901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4" name="Freeform 18">
              <a:extLst>
                <a:ext uri="{FF2B5EF4-FFF2-40B4-BE49-F238E27FC236}">
                  <a16:creationId xmlns="" xmlns:a16="http://schemas.microsoft.com/office/drawing/2014/main" id="{A31554B4-91C6-45C4-AC86-99A7FD4E7867}"/>
                </a:ext>
              </a:extLst>
            </p:cNvPr>
            <p:cNvSpPr>
              <a:spLocks/>
            </p:cNvSpPr>
            <p:nvPr/>
          </p:nvSpPr>
          <p:spPr bwMode="hidden">
            <a:xfrm>
              <a:off x="-308667" y="4319028"/>
              <a:ext cx="8279020" cy="1208091"/>
            </a:xfrm>
            <a:custGeom>
              <a:avLst/>
              <a:gdLst>
                <a:gd name="T0" fmla="*/ 2147483646 w 5216"/>
                <a:gd name="T1" fmla="*/ 2147483646 h 762"/>
                <a:gd name="T2" fmla="*/ 2147483646 w 5216"/>
                <a:gd name="T3" fmla="*/ 2147483646 h 762"/>
                <a:gd name="T4" fmla="*/ 2147483646 w 5216"/>
                <a:gd name="T5" fmla="*/ 2147483646 h 762"/>
                <a:gd name="T6" fmla="*/ 2147483646 w 5216"/>
                <a:gd name="T7" fmla="*/ 2147483646 h 762"/>
                <a:gd name="T8" fmla="*/ 2147483646 w 5216"/>
                <a:gd name="T9" fmla="*/ 2147483646 h 762"/>
                <a:gd name="T10" fmla="*/ 2147483646 w 5216"/>
                <a:gd name="T11" fmla="*/ 2147483646 h 762"/>
                <a:gd name="T12" fmla="*/ 2147483646 w 5216"/>
                <a:gd name="T13" fmla="*/ 2147483646 h 762"/>
                <a:gd name="T14" fmla="*/ 2147483646 w 5216"/>
                <a:gd name="T15" fmla="*/ 2147483646 h 762"/>
                <a:gd name="T16" fmla="*/ 2147483646 w 5216"/>
                <a:gd name="T17" fmla="*/ 2147483646 h 762"/>
                <a:gd name="T18" fmla="*/ 2147483646 w 5216"/>
                <a:gd name="T19" fmla="*/ 2147483646 h 762"/>
                <a:gd name="T20" fmla="*/ 2147483646 w 5216"/>
                <a:gd name="T21" fmla="*/ 2147483646 h 762"/>
                <a:gd name="T22" fmla="*/ 2147483646 w 5216"/>
                <a:gd name="T23" fmla="*/ 2147483646 h 762"/>
                <a:gd name="T24" fmla="*/ 2147483646 w 5216"/>
                <a:gd name="T25" fmla="*/ 2147483646 h 762"/>
                <a:gd name="T26" fmla="*/ 2147483646 w 5216"/>
                <a:gd name="T27" fmla="*/ 0 h 762"/>
                <a:gd name="T28" fmla="*/ 2147483646 w 5216"/>
                <a:gd name="T29" fmla="*/ 2147483646 h 762"/>
                <a:gd name="T30" fmla="*/ 2147483646 w 5216"/>
                <a:gd name="T31" fmla="*/ 2147483646 h 762"/>
                <a:gd name="T32" fmla="*/ 0 w 5216"/>
                <a:gd name="T33" fmla="*/ 2147483646 h 762"/>
                <a:gd name="T34" fmla="*/ 2147483646 w 5216"/>
                <a:gd name="T35" fmla="*/ 2147483646 h 762"/>
                <a:gd name="T36" fmla="*/ 2147483646 w 5216"/>
                <a:gd name="T37" fmla="*/ 2147483646 h 762"/>
                <a:gd name="T38" fmla="*/ 2147483646 w 5216"/>
                <a:gd name="T39" fmla="*/ 2147483646 h 762"/>
                <a:gd name="T40" fmla="*/ 2147483646 w 5216"/>
                <a:gd name="T41" fmla="*/ 2147483646 h 762"/>
                <a:gd name="T42" fmla="*/ 2147483646 w 5216"/>
                <a:gd name="T43" fmla="*/ 2147483646 h 762"/>
                <a:gd name="T44" fmla="*/ 2147483646 w 5216"/>
                <a:gd name="T45" fmla="*/ 2147483646 h 762"/>
                <a:gd name="T46" fmla="*/ 2147483646 w 5216"/>
                <a:gd name="T47" fmla="*/ 2147483646 h 762"/>
                <a:gd name="T48" fmla="*/ 2147483646 w 5216"/>
                <a:gd name="T49" fmla="*/ 2147483646 h 762"/>
                <a:gd name="T50" fmla="*/ 2147483646 w 5216"/>
                <a:gd name="T51" fmla="*/ 2147483646 h 762"/>
                <a:gd name="T52" fmla="*/ 2147483646 w 5216"/>
                <a:gd name="T53" fmla="*/ 2147483646 h 762"/>
                <a:gd name="T54" fmla="*/ 2147483646 w 5216"/>
                <a:gd name="T55" fmla="*/ 2147483646 h 762"/>
                <a:gd name="T56" fmla="*/ 2147483646 w 5216"/>
                <a:gd name="T57" fmla="*/ 2147483646 h 762"/>
                <a:gd name="T58" fmla="*/ 2147483646 w 5216"/>
                <a:gd name="T59" fmla="*/ 2147483646 h 762"/>
                <a:gd name="T60" fmla="*/ 2147483646 w 5216"/>
                <a:gd name="T61" fmla="*/ 2147483646 h 762"/>
                <a:gd name="T62" fmla="*/ 2147483646 w 5216"/>
                <a:gd name="T63" fmla="*/ 2147483646 h 762"/>
                <a:gd name="T64" fmla="*/ 2147483646 w 5216"/>
                <a:gd name="T65" fmla="*/ 2147483646 h 762"/>
                <a:gd name="T66" fmla="*/ 2147483646 w 5216"/>
                <a:gd name="T67" fmla="*/ 2147483646 h 762"/>
                <a:gd name="T68" fmla="*/ 2147483646 w 5216"/>
                <a:gd name="T69" fmla="*/ 2147483646 h 762"/>
                <a:gd name="T70" fmla="*/ 2147483646 w 5216"/>
                <a:gd name="T71" fmla="*/ 2147483646 h 76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154" y="66"/>
                  </a:lnTo>
                  <a:lnTo>
                    <a:pt x="314" y="86"/>
                  </a:lnTo>
                  <a:lnTo>
                    <a:pt x="480" y="112"/>
                  </a:lnTo>
                  <a:lnTo>
                    <a:pt x="652" y="140"/>
                  </a:lnTo>
                  <a:lnTo>
                    <a:pt x="830" y="174"/>
                  </a:lnTo>
                  <a:lnTo>
                    <a:pt x="1014" y="210"/>
                  </a:lnTo>
                  <a:lnTo>
                    <a:pt x="1206" y="250"/>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close/>
                </a:path>
              </a:pathLst>
            </a:custGeom>
            <a:solidFill>
              <a:schemeClr val="bg2">
                <a:alpha val="39999"/>
              </a:schemeClr>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035" name="Freeform 22">
              <a:extLst>
                <a:ext uri="{FF2B5EF4-FFF2-40B4-BE49-F238E27FC236}">
                  <a16:creationId xmlns="" xmlns:a16="http://schemas.microsoft.com/office/drawing/2014/main" id="{5980E2EA-BD63-4126-9752-90E324E50317}"/>
                </a:ext>
              </a:extLst>
            </p:cNvPr>
            <p:cNvSpPr>
              <a:spLocks/>
            </p:cNvSpPr>
            <p:nvPr/>
          </p:nvSpPr>
          <p:spPr bwMode="hidden">
            <a:xfrm>
              <a:off x="4286" y="4334834"/>
              <a:ext cx="8165219" cy="1101960"/>
            </a:xfrm>
            <a:custGeom>
              <a:avLst/>
              <a:gdLst>
                <a:gd name="T0" fmla="*/ 0 w 5144"/>
                <a:gd name="T1" fmla="*/ 2147483646 h 694"/>
                <a:gd name="T2" fmla="*/ 0 w 5144"/>
                <a:gd name="T3" fmla="*/ 2147483646 h 694"/>
                <a:gd name="T4" fmla="*/ 2147483646 w 5144"/>
                <a:gd name="T5" fmla="*/ 2147483646 h 694"/>
                <a:gd name="T6" fmla="*/ 2147483646 w 5144"/>
                <a:gd name="T7" fmla="*/ 2147483646 h 694"/>
                <a:gd name="T8" fmla="*/ 2147483646 w 5144"/>
                <a:gd name="T9" fmla="*/ 2147483646 h 694"/>
                <a:gd name="T10" fmla="*/ 2147483646 w 5144"/>
                <a:gd name="T11" fmla="*/ 2147483646 h 694"/>
                <a:gd name="T12" fmla="*/ 2147483646 w 5144"/>
                <a:gd name="T13" fmla="*/ 2147483646 h 694"/>
                <a:gd name="T14" fmla="*/ 2147483646 w 5144"/>
                <a:gd name="T15" fmla="*/ 2147483646 h 694"/>
                <a:gd name="T16" fmla="*/ 2147483646 w 5144"/>
                <a:gd name="T17" fmla="*/ 2147483646 h 694"/>
                <a:gd name="T18" fmla="*/ 2147483646 w 5144"/>
                <a:gd name="T19" fmla="*/ 2147483646 h 694"/>
                <a:gd name="T20" fmla="*/ 2147483646 w 5144"/>
                <a:gd name="T21" fmla="*/ 2147483646 h 694"/>
                <a:gd name="T22" fmla="*/ 2147483646 w 5144"/>
                <a:gd name="T23" fmla="*/ 2147483646 h 694"/>
                <a:gd name="T24" fmla="*/ 2147483646 w 5144"/>
                <a:gd name="T25" fmla="*/ 0 h 694"/>
                <a:gd name="T26" fmla="*/ 2147483646 w 5144"/>
                <a:gd name="T27" fmla="*/ 2147483646 h 694"/>
                <a:gd name="T28" fmla="*/ 2147483646 w 5144"/>
                <a:gd name="T29" fmla="*/ 2147483646 h 694"/>
                <a:gd name="T30" fmla="*/ 2147483646 w 5144"/>
                <a:gd name="T31" fmla="*/ 2147483646 h 694"/>
                <a:gd name="T32" fmla="*/ 2147483646 w 5144"/>
                <a:gd name="T33" fmla="*/ 2147483646 h 694"/>
                <a:gd name="T34" fmla="*/ 2147483646 w 5144"/>
                <a:gd name="T35" fmla="*/ 2147483646 h 694"/>
                <a:gd name="T36" fmla="*/ 2147483646 w 5144"/>
                <a:gd name="T37" fmla="*/ 2147483646 h 694"/>
                <a:gd name="T38" fmla="*/ 2147483646 w 5144"/>
                <a:gd name="T39" fmla="*/ 2147483646 h 694"/>
                <a:gd name="T40" fmla="*/ 2147483646 w 5144"/>
                <a:gd name="T41" fmla="*/ 2147483646 h 694"/>
                <a:gd name="T42" fmla="*/ 2147483646 w 5144"/>
                <a:gd name="T43" fmla="*/ 2147483646 h 694"/>
                <a:gd name="T44" fmla="*/ 2147483646 w 5144"/>
                <a:gd name="T45" fmla="*/ 2147483646 h 694"/>
                <a:gd name="T46" fmla="*/ 2147483646 w 5144"/>
                <a:gd name="T47" fmla="*/ 2147483646 h 694"/>
                <a:gd name="T48" fmla="*/ 2147483646 w 5144"/>
                <a:gd name="T49" fmla="*/ 2147483646 h 694"/>
                <a:gd name="T50" fmla="*/ 2147483646 w 5144"/>
                <a:gd name="T51" fmla="*/ 2147483646 h 694"/>
                <a:gd name="T52" fmla="*/ 2147483646 w 5144"/>
                <a:gd name="T53" fmla="*/ 2147483646 h 694"/>
                <a:gd name="T54" fmla="*/ 2147483646 w 5144"/>
                <a:gd name="T55" fmla="*/ 2147483646 h 694"/>
                <a:gd name="T56" fmla="*/ 2147483646 w 5144"/>
                <a:gd name="T57" fmla="*/ 2147483646 h 694"/>
                <a:gd name="T58" fmla="*/ 2147483646 w 5144"/>
                <a:gd name="T59" fmla="*/ 2147483646 h 694"/>
                <a:gd name="T60" fmla="*/ 2147483646 w 5144"/>
                <a:gd name="T61" fmla="*/ 2147483646 h 694"/>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036" name="Freeform 26">
              <a:extLst>
                <a:ext uri="{FF2B5EF4-FFF2-40B4-BE49-F238E27FC236}">
                  <a16:creationId xmlns="" xmlns:a16="http://schemas.microsoft.com/office/drawing/2014/main" id="{CCF03A16-844D-4D62-8EF6-5BB62112F81A}"/>
                </a:ext>
              </a:extLst>
            </p:cNvPr>
            <p:cNvSpPr>
              <a:spLocks/>
            </p:cNvSpPr>
            <p:nvPr/>
          </p:nvSpPr>
          <p:spPr bwMode="hidden">
            <a:xfrm>
              <a:off x="4155651" y="4316769"/>
              <a:ext cx="4940859" cy="925827"/>
            </a:xfrm>
            <a:custGeom>
              <a:avLst/>
              <a:gdLst>
                <a:gd name="T0" fmla="*/ 0 w 3112"/>
                <a:gd name="T1" fmla="*/ 2147483646 h 584"/>
                <a:gd name="T2" fmla="*/ 0 w 3112"/>
                <a:gd name="T3" fmla="*/ 2147483646 h 584"/>
                <a:gd name="T4" fmla="*/ 2147483646 w 3112"/>
                <a:gd name="T5" fmla="*/ 2147483646 h 584"/>
                <a:gd name="T6" fmla="*/ 2147483646 w 3112"/>
                <a:gd name="T7" fmla="*/ 2147483646 h 584"/>
                <a:gd name="T8" fmla="*/ 2147483646 w 3112"/>
                <a:gd name="T9" fmla="*/ 2147483646 h 584"/>
                <a:gd name="T10" fmla="*/ 2147483646 w 3112"/>
                <a:gd name="T11" fmla="*/ 2147483646 h 584"/>
                <a:gd name="T12" fmla="*/ 2147483646 w 3112"/>
                <a:gd name="T13" fmla="*/ 2147483646 h 584"/>
                <a:gd name="T14" fmla="*/ 2147483646 w 3112"/>
                <a:gd name="T15" fmla="*/ 2147483646 h 584"/>
                <a:gd name="T16" fmla="*/ 2147483646 w 3112"/>
                <a:gd name="T17" fmla="*/ 2147483646 h 584"/>
                <a:gd name="T18" fmla="*/ 2147483646 w 3112"/>
                <a:gd name="T19" fmla="*/ 2147483646 h 584"/>
                <a:gd name="T20" fmla="*/ 2147483646 w 3112"/>
                <a:gd name="T21" fmla="*/ 2147483646 h 584"/>
                <a:gd name="T22" fmla="*/ 2147483646 w 3112"/>
                <a:gd name="T23" fmla="*/ 2147483646 h 584"/>
                <a:gd name="T24" fmla="*/ 2147483646 w 3112"/>
                <a:gd name="T25" fmla="*/ 2147483646 h 584"/>
                <a:gd name="T26" fmla="*/ 2147483646 w 3112"/>
                <a:gd name="T27" fmla="*/ 2147483646 h 584"/>
                <a:gd name="T28" fmla="*/ 2147483646 w 3112"/>
                <a:gd name="T29" fmla="*/ 2147483646 h 584"/>
                <a:gd name="T30" fmla="*/ 2147483646 w 3112"/>
                <a:gd name="T31" fmla="*/ 2147483646 h 584"/>
                <a:gd name="T32" fmla="*/ 2147483646 w 3112"/>
                <a:gd name="T33" fmla="*/ 2147483646 h 584"/>
                <a:gd name="T34" fmla="*/ 2147483646 w 3112"/>
                <a:gd name="T35" fmla="*/ 2147483646 h 584"/>
                <a:gd name="T36" fmla="*/ 2147483646 w 3112"/>
                <a:gd name="T37" fmla="*/ 2147483646 h 584"/>
                <a:gd name="T38" fmla="*/ 2147483646 w 3112"/>
                <a:gd name="T39" fmla="*/ 0 h 58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useBgFill="1">
          <p:nvSpPr>
            <p:cNvPr id="1037" name="Freeform 10">
              <a:extLst>
                <a:ext uri="{FF2B5EF4-FFF2-40B4-BE49-F238E27FC236}">
                  <a16:creationId xmlns="" xmlns:a16="http://schemas.microsoft.com/office/drawing/2014/main" id="{BD5DD0C7-3F88-4A7D-860E-3F1F90E748F4}"/>
                </a:ext>
              </a:extLst>
            </p:cNvPr>
            <p:cNvSpPr>
              <a:spLocks/>
            </p:cNvSpPr>
            <p:nvPr/>
          </p:nvSpPr>
          <p:spPr bwMode="hidden">
            <a:xfrm>
              <a:off x="-3905251" y="4294188"/>
              <a:ext cx="13027839" cy="1892300"/>
            </a:xfrm>
            <a:custGeom>
              <a:avLst/>
              <a:gdLst>
                <a:gd name="T0" fmla="*/ 2147483646 w 8196"/>
                <a:gd name="T1" fmla="*/ 2147483646 h 1192"/>
                <a:gd name="T2" fmla="*/ 2147483646 w 8196"/>
                <a:gd name="T3" fmla="*/ 2147483646 h 1192"/>
                <a:gd name="T4" fmla="*/ 2147483646 w 8196"/>
                <a:gd name="T5" fmla="*/ 2147483646 h 1192"/>
                <a:gd name="T6" fmla="*/ 2147483646 w 8196"/>
                <a:gd name="T7" fmla="*/ 2147483646 h 1192"/>
                <a:gd name="T8" fmla="*/ 2147483646 w 8196"/>
                <a:gd name="T9" fmla="*/ 2147483646 h 1192"/>
                <a:gd name="T10" fmla="*/ 2147483646 w 8196"/>
                <a:gd name="T11" fmla="*/ 2147483646 h 1192"/>
                <a:gd name="T12" fmla="*/ 2147483646 w 8196"/>
                <a:gd name="T13" fmla="*/ 2147483646 h 1192"/>
                <a:gd name="T14" fmla="*/ 2147483646 w 8196"/>
                <a:gd name="T15" fmla="*/ 2147483646 h 1192"/>
                <a:gd name="T16" fmla="*/ 2147483646 w 8196"/>
                <a:gd name="T17" fmla="*/ 2147483646 h 1192"/>
                <a:gd name="T18" fmla="*/ 2147483646 w 8196"/>
                <a:gd name="T19" fmla="*/ 2147483646 h 1192"/>
                <a:gd name="T20" fmla="*/ 2147483646 w 8196"/>
                <a:gd name="T21" fmla="*/ 2147483646 h 1192"/>
                <a:gd name="T22" fmla="*/ 2147483646 w 8196"/>
                <a:gd name="T23" fmla="*/ 2147483646 h 1192"/>
                <a:gd name="T24" fmla="*/ 2147483646 w 8196"/>
                <a:gd name="T25" fmla="*/ 2147483646 h 1192"/>
                <a:gd name="T26" fmla="*/ 2147483646 w 8196"/>
                <a:gd name="T27" fmla="*/ 2147483646 h 1192"/>
                <a:gd name="T28" fmla="*/ 2147483646 w 8196"/>
                <a:gd name="T29" fmla="*/ 2147483646 h 1192"/>
                <a:gd name="T30" fmla="*/ 2147483646 w 8196"/>
                <a:gd name="T31" fmla="*/ 2147483646 h 1192"/>
                <a:gd name="T32" fmla="*/ 2147483646 w 8196"/>
                <a:gd name="T33" fmla="*/ 2147483646 h 1192"/>
                <a:gd name="T34" fmla="*/ 2147483646 w 8196"/>
                <a:gd name="T35" fmla="*/ 2147483646 h 1192"/>
                <a:gd name="T36" fmla="*/ 2147483646 w 8196"/>
                <a:gd name="T37" fmla="*/ 2147483646 h 1192"/>
                <a:gd name="T38" fmla="*/ 2147483646 w 8196"/>
                <a:gd name="T39" fmla="*/ 2147483646 h 1192"/>
                <a:gd name="T40" fmla="*/ 2147483646 w 8196"/>
                <a:gd name="T41" fmla="*/ 2147483646 h 1192"/>
                <a:gd name="T42" fmla="*/ 2147483646 w 8196"/>
                <a:gd name="T43" fmla="*/ 2147483646 h 1192"/>
                <a:gd name="T44" fmla="*/ 2147483646 w 8196"/>
                <a:gd name="T45" fmla="*/ 0 h 1192"/>
                <a:gd name="T46" fmla="*/ 2147483646 w 8196"/>
                <a:gd name="T47" fmla="*/ 2147483646 h 1192"/>
                <a:gd name="T48" fmla="*/ 2147483646 w 8196"/>
                <a:gd name="T49" fmla="*/ 2147483646 h 1192"/>
                <a:gd name="T50" fmla="*/ 2147483646 w 8196"/>
                <a:gd name="T51" fmla="*/ 2147483646 h 1192"/>
                <a:gd name="T52" fmla="*/ 2147483646 w 8196"/>
                <a:gd name="T53" fmla="*/ 2147483646 h 1192"/>
                <a:gd name="T54" fmla="*/ 2147483646 w 8196"/>
                <a:gd name="T55" fmla="*/ 2147483646 h 1192"/>
                <a:gd name="T56" fmla="*/ 2147483646 w 8196"/>
                <a:gd name="T57" fmla="*/ 2147483646 h 1192"/>
                <a:gd name="T58" fmla="*/ 2147483646 w 8196"/>
                <a:gd name="T59" fmla="*/ 2147483646 h 1192"/>
                <a:gd name="T60" fmla="*/ 2147483646 w 8196"/>
                <a:gd name="T61" fmla="*/ 2147483646 h 1192"/>
                <a:gd name="T62" fmla="*/ 0 w 8196"/>
                <a:gd name="T63" fmla="*/ 2147483646 h 1192"/>
                <a:gd name="T64" fmla="*/ 2147483646 w 8196"/>
                <a:gd name="T65" fmla="*/ 2147483646 h 1192"/>
                <a:gd name="T66" fmla="*/ 2147483646 w 8196"/>
                <a:gd name="T67" fmla="*/ 2147483646 h 1192"/>
                <a:gd name="T68" fmla="*/ 2147483646 w 8196"/>
                <a:gd name="T69" fmla="*/ 2147483646 h 1192"/>
                <a:gd name="T70" fmla="*/ 2147483646 w 8196"/>
                <a:gd name="T71" fmla="*/ 2147483646 h 1192"/>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6" y="1186"/>
                  </a:lnTo>
                  <a:lnTo>
                    <a:pt x="8196" y="510"/>
                  </a:lnTo>
                  <a:lnTo>
                    <a:pt x="8192" y="512"/>
                  </a:lnTo>
                  <a:close/>
                </a:path>
              </a:pathLst>
            </a:custGeom>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028" name="Title Placeholder 1">
            <a:extLst>
              <a:ext uri="{FF2B5EF4-FFF2-40B4-BE49-F238E27FC236}">
                <a16:creationId xmlns="" xmlns:a16="http://schemas.microsoft.com/office/drawing/2014/main" id="{0AD68B12-4B97-47EF-9377-796DE1E7F938}"/>
              </a:ext>
            </a:extLst>
          </p:cNvPr>
          <p:cNvSpPr>
            <a:spLocks noGrp="1"/>
          </p:cNvSpPr>
          <p:nvPr>
            <p:ph type="title"/>
          </p:nvPr>
        </p:nvSpPr>
        <p:spPr bwMode="auto">
          <a:xfrm>
            <a:off x="457200" y="338138"/>
            <a:ext cx="8229600" cy="1252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pl-PL" altLang="pl-PL"/>
              <a:t>Kliknij, aby edytować styl</a:t>
            </a:r>
            <a:endParaRPr lang="en-US" altLang="pl-PL"/>
          </a:p>
        </p:txBody>
      </p:sp>
      <p:sp>
        <p:nvSpPr>
          <p:cNvPr id="4" name="Date Placeholder 3">
            <a:extLst>
              <a:ext uri="{FF2B5EF4-FFF2-40B4-BE49-F238E27FC236}">
                <a16:creationId xmlns="" xmlns:a16="http://schemas.microsoft.com/office/drawing/2014/main" id="{DCC0741E-DA38-40ED-AB72-5202CDCAC144}"/>
              </a:ext>
            </a:extLst>
          </p:cNvPr>
          <p:cNvSpPr>
            <a:spLocks noGrp="1"/>
          </p:cNvSpPr>
          <p:nvPr>
            <p:ph type="dt" sz="half" idx="2"/>
          </p:nvPr>
        </p:nvSpPr>
        <p:spPr>
          <a:xfrm>
            <a:off x="5164138" y="6249988"/>
            <a:ext cx="3786187" cy="365125"/>
          </a:xfrm>
          <a:prstGeom prst="rect">
            <a:avLst/>
          </a:prstGeom>
        </p:spPr>
        <p:txBody>
          <a:bodyPr vert="horz" lIns="91440" tIns="45720" rIns="91440" bIns="45720" rtlCol="0" anchor="ctr"/>
          <a:lstStyle>
            <a:lvl1pPr algn="r">
              <a:defRPr sz="1000">
                <a:solidFill>
                  <a:schemeClr val="tx2"/>
                </a:solidFill>
                <a:latin typeface="Arial" charset="0"/>
                <a:cs typeface="Arial" charset="0"/>
              </a:defRPr>
            </a:lvl1pPr>
          </a:lstStyle>
          <a:p>
            <a:pPr>
              <a:defRPr/>
            </a:pPr>
            <a:fld id="{A4F8C6A3-1466-46B7-ADA0-89AE92085717}" type="datetimeFigureOut">
              <a:rPr lang="pl-PL"/>
              <a:pPr>
                <a:defRPr/>
              </a:pPr>
              <a:t>26.02.2020</a:t>
            </a:fld>
            <a:endParaRPr lang="pl-PL"/>
          </a:p>
        </p:txBody>
      </p:sp>
      <p:sp>
        <p:nvSpPr>
          <p:cNvPr id="5" name="Footer Placeholder 4">
            <a:extLst>
              <a:ext uri="{FF2B5EF4-FFF2-40B4-BE49-F238E27FC236}">
                <a16:creationId xmlns="" xmlns:a16="http://schemas.microsoft.com/office/drawing/2014/main" id="{C092B52F-1A33-4C91-AEC1-3D4EE4C9BFE8}"/>
              </a:ext>
            </a:extLst>
          </p:cNvPr>
          <p:cNvSpPr>
            <a:spLocks noGrp="1"/>
          </p:cNvSpPr>
          <p:nvPr>
            <p:ph type="ftr" sz="quarter" idx="3"/>
          </p:nvPr>
        </p:nvSpPr>
        <p:spPr>
          <a:xfrm>
            <a:off x="193675" y="6249988"/>
            <a:ext cx="3786188" cy="365125"/>
          </a:xfrm>
          <a:prstGeom prst="rect">
            <a:avLst/>
          </a:prstGeom>
        </p:spPr>
        <p:txBody>
          <a:bodyPr vert="horz" lIns="91440" tIns="45720" rIns="91440" bIns="45720" rtlCol="0" anchor="ctr"/>
          <a:lstStyle>
            <a:lvl1pPr algn="l">
              <a:defRPr sz="1000">
                <a:solidFill>
                  <a:schemeClr val="tx2"/>
                </a:solidFill>
                <a:latin typeface="Arial" charset="0"/>
                <a:cs typeface="Arial" charset="0"/>
              </a:defRPr>
            </a:lvl1pPr>
          </a:lstStyle>
          <a:p>
            <a:pPr>
              <a:defRPr/>
            </a:pPr>
            <a:endParaRPr lang="pl-PL"/>
          </a:p>
        </p:txBody>
      </p:sp>
      <p:sp>
        <p:nvSpPr>
          <p:cNvPr id="6" name="Slide Number Placeholder 5">
            <a:extLst>
              <a:ext uri="{FF2B5EF4-FFF2-40B4-BE49-F238E27FC236}">
                <a16:creationId xmlns="" xmlns:a16="http://schemas.microsoft.com/office/drawing/2014/main" id="{7FF9FC38-4191-42AD-93E3-2644342FAAE2}"/>
              </a:ext>
            </a:extLst>
          </p:cNvPr>
          <p:cNvSpPr>
            <a:spLocks noGrp="1"/>
          </p:cNvSpPr>
          <p:nvPr>
            <p:ph type="sldNum" sz="quarter" idx="4"/>
          </p:nvPr>
        </p:nvSpPr>
        <p:spPr>
          <a:xfrm>
            <a:off x="3990975" y="6249988"/>
            <a:ext cx="1162050" cy="365125"/>
          </a:xfrm>
          <a:prstGeom prst="rect">
            <a:avLst/>
          </a:prstGeom>
        </p:spPr>
        <p:txBody>
          <a:bodyPr vert="horz" wrap="square" lIns="91440" tIns="45720" rIns="91440" bIns="45720" numCol="1" anchor="ctr" anchorCtr="0" compatLnSpc="1">
            <a:prstTxWarp prst="textNoShape">
              <a:avLst/>
            </a:prstTxWarp>
          </a:bodyPr>
          <a:lstStyle>
            <a:lvl1pPr algn="ctr">
              <a:defRPr sz="1000" smtClean="0">
                <a:solidFill>
                  <a:schemeClr val="tx2"/>
                </a:solidFill>
              </a:defRPr>
            </a:lvl1pPr>
          </a:lstStyle>
          <a:p>
            <a:pPr>
              <a:defRPr/>
            </a:pPr>
            <a:fld id="{A5F10ABD-FF1B-43B6-BEB7-2DF88D5AAD31}" type="slidenum">
              <a:rPr lang="pl-PL" altLang="pl-PL"/>
              <a:pPr>
                <a:defRPr/>
              </a:pPr>
              <a:t>‹#›</a:t>
            </a:fld>
            <a:endParaRPr lang="pl-PL" altLang="pl-PL"/>
          </a:p>
        </p:txBody>
      </p:sp>
      <p:sp>
        <p:nvSpPr>
          <p:cNvPr id="1032" name="Text Placeholder 2">
            <a:extLst>
              <a:ext uri="{FF2B5EF4-FFF2-40B4-BE49-F238E27FC236}">
                <a16:creationId xmlns="" xmlns:a16="http://schemas.microsoft.com/office/drawing/2014/main" id="{05FCE646-3E75-40F1-ABA5-C7326241D7D6}"/>
              </a:ext>
            </a:extLst>
          </p:cNvPr>
          <p:cNvSpPr>
            <a:spLocks noGrp="1"/>
          </p:cNvSpPr>
          <p:nvPr>
            <p:ph type="body" idx="1"/>
          </p:nvPr>
        </p:nvSpPr>
        <p:spPr bwMode="auto">
          <a:xfrm>
            <a:off x="871538" y="2674938"/>
            <a:ext cx="7408862" cy="3451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pl-PL" altLang="pl-PL"/>
              <a:t>Kliknij, aby edytować style wzorca tekstu</a:t>
            </a:r>
          </a:p>
          <a:p>
            <a:pPr lvl="1"/>
            <a:r>
              <a:rPr lang="pl-PL" altLang="pl-PL"/>
              <a:t>Drugi poziom</a:t>
            </a:r>
          </a:p>
          <a:p>
            <a:pPr lvl="2"/>
            <a:r>
              <a:rPr lang="pl-PL" altLang="pl-PL"/>
              <a:t>Trzeci poziom</a:t>
            </a:r>
          </a:p>
          <a:p>
            <a:pPr lvl="3"/>
            <a:r>
              <a:rPr lang="pl-PL" altLang="pl-PL"/>
              <a:t>Czwarty poziom</a:t>
            </a:r>
          </a:p>
          <a:p>
            <a:pPr lvl="4"/>
            <a:r>
              <a:rPr lang="pl-PL" altLang="pl-PL"/>
              <a:t>Piąty poziom</a:t>
            </a:r>
            <a:endParaRPr lang="en-US" altLang="pl-PL"/>
          </a:p>
        </p:txBody>
      </p:sp>
    </p:spTree>
  </p:cSld>
  <p:clrMap bg1="lt1" tx1="dk1" bg2="lt2" tx2="dk2" accent1="accent1" accent2="accent2" accent3="accent3" accent4="accent4" accent5="accent5" accent6="accent6" hlink="hlink" folHlink="folHlink"/>
  <p:sldLayoutIdLst>
    <p:sldLayoutId id="2147484309" r:id="rId1"/>
    <p:sldLayoutId id="2147484304" r:id="rId2"/>
    <p:sldLayoutId id="2147484310" r:id="rId3"/>
    <p:sldLayoutId id="2147484305" r:id="rId4"/>
    <p:sldLayoutId id="2147484306" r:id="rId5"/>
    <p:sldLayoutId id="2147484307" r:id="rId6"/>
    <p:sldLayoutId id="2147484311" r:id="rId7"/>
    <p:sldLayoutId id="2147484312" r:id="rId8"/>
    <p:sldLayoutId id="2147484313" r:id="rId9"/>
    <p:sldLayoutId id="2147484308" r:id="rId10"/>
    <p:sldLayoutId id="2147484314" r:id="rId11"/>
  </p:sldLayoutIdLst>
  <p:txStyles>
    <p:titleStyle>
      <a:lvl1pPr algn="ctr" rtl="0" eaLnBrk="0" fontAlgn="base" hangingPunct="0">
        <a:spcBef>
          <a:spcPct val="0"/>
        </a:spcBef>
        <a:spcAft>
          <a:spcPct val="0"/>
        </a:spcAft>
        <a:defRPr sz="4400" kern="1200">
          <a:solidFill>
            <a:srgbClr val="FFFFFF"/>
          </a:solidFill>
          <a:latin typeface="+mj-lt"/>
          <a:ea typeface="+mj-ea"/>
          <a:cs typeface="+mj-cs"/>
        </a:defRPr>
      </a:lvl1pPr>
      <a:lvl2pPr algn="ctr" rtl="0" eaLnBrk="0" fontAlgn="base" hangingPunct="0">
        <a:spcBef>
          <a:spcPct val="0"/>
        </a:spcBef>
        <a:spcAft>
          <a:spcPct val="0"/>
        </a:spcAft>
        <a:defRPr sz="4400">
          <a:solidFill>
            <a:srgbClr val="FFFFFF"/>
          </a:solidFill>
          <a:latin typeface="Candara" pitchFamily="34" charset="0"/>
        </a:defRPr>
      </a:lvl2pPr>
      <a:lvl3pPr algn="ctr" rtl="0" eaLnBrk="0" fontAlgn="base" hangingPunct="0">
        <a:spcBef>
          <a:spcPct val="0"/>
        </a:spcBef>
        <a:spcAft>
          <a:spcPct val="0"/>
        </a:spcAft>
        <a:defRPr sz="4400">
          <a:solidFill>
            <a:srgbClr val="FFFFFF"/>
          </a:solidFill>
          <a:latin typeface="Candara" pitchFamily="34" charset="0"/>
        </a:defRPr>
      </a:lvl3pPr>
      <a:lvl4pPr algn="ctr" rtl="0" eaLnBrk="0" fontAlgn="base" hangingPunct="0">
        <a:spcBef>
          <a:spcPct val="0"/>
        </a:spcBef>
        <a:spcAft>
          <a:spcPct val="0"/>
        </a:spcAft>
        <a:defRPr sz="4400">
          <a:solidFill>
            <a:srgbClr val="FFFFFF"/>
          </a:solidFill>
          <a:latin typeface="Candara" pitchFamily="34" charset="0"/>
        </a:defRPr>
      </a:lvl4pPr>
      <a:lvl5pPr algn="ctr" rtl="0" eaLnBrk="0" fontAlgn="base" hangingPunct="0">
        <a:spcBef>
          <a:spcPct val="0"/>
        </a:spcBef>
        <a:spcAft>
          <a:spcPct val="0"/>
        </a:spcAft>
        <a:defRPr sz="4400">
          <a:solidFill>
            <a:srgbClr val="FFFFFF"/>
          </a:solidFill>
          <a:latin typeface="Candara"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3050" indent="-273050" algn="l" rtl="0" eaLnBrk="0" fontAlgn="base" hangingPunct="0">
        <a:spcBef>
          <a:spcPct val="20000"/>
        </a:spcBef>
        <a:spcAft>
          <a:spcPct val="0"/>
        </a:spcAft>
        <a:buClr>
          <a:schemeClr val="accent1"/>
        </a:buClr>
        <a:buSzPct val="100000"/>
        <a:buFont typeface="Symbol" panose="05050102010706020507" pitchFamily="18" charset="2"/>
        <a:buChar char=""/>
        <a:defRPr sz="2400" kern="1200">
          <a:solidFill>
            <a:schemeClr val="tx2"/>
          </a:solidFill>
          <a:latin typeface="+mn-lt"/>
          <a:ea typeface="+mn-ea"/>
          <a:cs typeface="+mn-cs"/>
        </a:defRPr>
      </a:lvl1pPr>
      <a:lvl2pPr marL="576263" indent="-273050" algn="l" rtl="0" eaLnBrk="0" fontAlgn="base" hangingPunct="0">
        <a:spcBef>
          <a:spcPct val="20000"/>
        </a:spcBef>
        <a:spcAft>
          <a:spcPct val="0"/>
        </a:spcAft>
        <a:buClr>
          <a:schemeClr val="accent1"/>
        </a:buClr>
        <a:buSzPct val="100000"/>
        <a:buFont typeface="Symbol" panose="05050102010706020507" pitchFamily="18" charset="2"/>
        <a:buChar char=""/>
        <a:defRPr sz="2200" kern="1200">
          <a:solidFill>
            <a:schemeClr val="tx2"/>
          </a:solidFill>
          <a:latin typeface="+mn-lt"/>
          <a:ea typeface="+mn-ea"/>
          <a:cs typeface="+mn-cs"/>
        </a:defRPr>
      </a:lvl2pPr>
      <a:lvl3pPr marL="855663" indent="-228600" algn="l" rtl="0" eaLnBrk="0" fontAlgn="base" hangingPunct="0">
        <a:spcBef>
          <a:spcPct val="20000"/>
        </a:spcBef>
        <a:spcAft>
          <a:spcPct val="0"/>
        </a:spcAft>
        <a:buClr>
          <a:schemeClr val="accent1"/>
        </a:buClr>
        <a:buSzPct val="100000"/>
        <a:buFont typeface="Symbol" panose="05050102010706020507" pitchFamily="18" charset="2"/>
        <a:buChar char=""/>
        <a:defRPr sz="2000" kern="1200">
          <a:solidFill>
            <a:schemeClr val="tx2"/>
          </a:solidFill>
          <a:latin typeface="+mn-lt"/>
          <a:ea typeface="+mn-ea"/>
          <a:cs typeface="+mn-cs"/>
        </a:defRPr>
      </a:lvl3pPr>
      <a:lvl4pPr marL="1143000" indent="-228600" algn="l" rtl="0" eaLnBrk="0" fontAlgn="base" hangingPunct="0">
        <a:spcBef>
          <a:spcPct val="20000"/>
        </a:spcBef>
        <a:spcAft>
          <a:spcPct val="0"/>
        </a:spcAft>
        <a:buClr>
          <a:schemeClr val="accent1"/>
        </a:buClr>
        <a:buSzPct val="100000"/>
        <a:buFont typeface="Symbol" panose="05050102010706020507" pitchFamily="18" charset="2"/>
        <a:buChar char=""/>
        <a:defRPr kern="1200">
          <a:solidFill>
            <a:schemeClr val="tx2"/>
          </a:solidFill>
          <a:latin typeface="+mn-lt"/>
          <a:ea typeface="+mn-ea"/>
          <a:cs typeface="+mn-cs"/>
        </a:defRPr>
      </a:lvl4pPr>
      <a:lvl5pPr marL="1462088" indent="-228600" algn="l" rtl="0" eaLnBrk="0" fontAlgn="base" hangingPunct="0">
        <a:spcBef>
          <a:spcPct val="20000"/>
        </a:spcBef>
        <a:spcAft>
          <a:spcPct val="0"/>
        </a:spcAft>
        <a:buClr>
          <a:schemeClr val="accent1"/>
        </a:buClr>
        <a:buSzPct val="100000"/>
        <a:buFont typeface="Symbol" panose="05050102010706020507"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 xmlns:a16="http://schemas.microsoft.com/office/drawing/2014/main" id="{C0B16BB2-A7D3-423C-84F1-EFF41FAB9EA7}"/>
              </a:ext>
            </a:extLst>
          </p:cNvPr>
          <p:cNvSpPr/>
          <p:nvPr/>
        </p:nvSpPr>
        <p:spPr>
          <a:xfrm>
            <a:off x="1071538" y="2714620"/>
            <a:ext cx="7000924" cy="1446550"/>
          </a:xfrm>
          <a:prstGeom prst="rect">
            <a:avLst/>
          </a:prstGeom>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r>
              <a:rPr lang="pl-PL"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cs typeface="+mn-cs"/>
              </a:rPr>
              <a:t>ZAKŁADOWY FUNDUSZ ŚWIADCZEŃ SOCJALNYCH</a:t>
            </a:r>
          </a:p>
        </p:txBody>
      </p:sp>
      <p:sp>
        <p:nvSpPr>
          <p:cNvPr id="5" name="Prostokąt 4">
            <a:extLst>
              <a:ext uri="{FF2B5EF4-FFF2-40B4-BE49-F238E27FC236}">
                <a16:creationId xmlns="" xmlns:a16="http://schemas.microsoft.com/office/drawing/2014/main" id="{94F3D948-9E43-421D-8F08-8DA9937BEE15}"/>
              </a:ext>
            </a:extLst>
          </p:cNvPr>
          <p:cNvSpPr/>
          <p:nvPr/>
        </p:nvSpPr>
        <p:spPr>
          <a:xfrm>
            <a:off x="1142976" y="4286256"/>
            <a:ext cx="7000924" cy="769441"/>
          </a:xfrm>
          <a:prstGeom prst="rect">
            <a:avLst/>
          </a:prstGeom>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Bef>
                <a:spcPts val="0"/>
              </a:spcBef>
              <a:spcAft>
                <a:spcPts val="0"/>
              </a:spcAft>
              <a:defRPr/>
            </a:pPr>
            <a:r>
              <a:rPr lang="pl-PL" sz="4400" b="1" dirty="0">
                <a:ln/>
                <a:solidFill>
                  <a:schemeClr val="accent3"/>
                </a:solidFill>
                <a:latin typeface="Candara" pitchFamily="34" charset="0"/>
                <a:cs typeface="+mn-cs"/>
              </a:rPr>
              <a:t>- wybrane zagadnienia -</a:t>
            </a:r>
          </a:p>
        </p:txBody>
      </p:sp>
      <p:sp>
        <p:nvSpPr>
          <p:cNvPr id="6" name="pole tekstowe 5">
            <a:extLst>
              <a:ext uri="{FF2B5EF4-FFF2-40B4-BE49-F238E27FC236}">
                <a16:creationId xmlns="" xmlns:a16="http://schemas.microsoft.com/office/drawing/2014/main" id="{FA59D4F4-9169-4A97-A1D0-4CE22FC88CE1}"/>
              </a:ext>
            </a:extLst>
          </p:cNvPr>
          <p:cNvSpPr txBox="1"/>
          <p:nvPr/>
        </p:nvSpPr>
        <p:spPr>
          <a:xfrm>
            <a:off x="2676499" y="6211669"/>
            <a:ext cx="6143668" cy="646331"/>
          </a:xfrm>
          <a:prstGeom prst="rect">
            <a:avLst/>
          </a:prstGeom>
          <a:noFill/>
        </p:spPr>
        <p:txBody>
          <a:bodyPr>
            <a:spAutoFit/>
          </a:bodyPr>
          <a:lstStyle/>
          <a:p>
            <a:pPr algn="r" eaLnBrk="1" fontAlgn="auto" hangingPunct="1">
              <a:spcBef>
                <a:spcPts val="0"/>
              </a:spcBef>
              <a:spcAft>
                <a:spcPts val="0"/>
              </a:spcAft>
              <a:defRPr/>
            </a:pPr>
            <a:r>
              <a:rPr lang="pl-PL" b="1" dirty="0">
                <a:ln w="1905"/>
                <a:solidFill>
                  <a:srgbClr val="002060"/>
                </a:solidFill>
                <a:effectLst>
                  <a:innerShdw blurRad="69850" dist="43180" dir="5400000">
                    <a:srgbClr val="000000">
                      <a:alpha val="65000"/>
                    </a:srgbClr>
                  </a:innerShdw>
                </a:effectLst>
                <a:latin typeface="Arial Black" panose="020B0A04020102020204" pitchFamily="34" charset="0"/>
                <a:cs typeface="+mn-cs"/>
              </a:rPr>
              <a:t>ZWIĄZEK NAUCZYCIELSTWA POLSKIEGO</a:t>
            </a:r>
          </a:p>
          <a:p>
            <a:pPr algn="ctr" eaLnBrk="1" fontAlgn="auto" hangingPunct="1">
              <a:spcBef>
                <a:spcPts val="0"/>
              </a:spcBef>
              <a:spcAft>
                <a:spcPts val="0"/>
              </a:spcAft>
              <a:defRPr/>
            </a:pPr>
            <a:r>
              <a:rPr lang="pl-PL" b="1" dirty="0">
                <a:ln w="1905"/>
                <a:solidFill>
                  <a:srgbClr val="002060"/>
                </a:solidFill>
                <a:effectLst>
                  <a:innerShdw blurRad="69850" dist="43180" dir="5400000">
                    <a:srgbClr val="000000">
                      <a:alpha val="65000"/>
                    </a:srgbClr>
                  </a:innerShdw>
                </a:effectLst>
                <a:latin typeface="Arial Black" panose="020B0A04020102020204" pitchFamily="34" charset="0"/>
                <a:cs typeface="+mn-cs"/>
              </a:rPr>
              <a:t>Okręg Warmińsko-Mazurski</a:t>
            </a:r>
          </a:p>
        </p:txBody>
      </p:sp>
      <p:pic>
        <p:nvPicPr>
          <p:cNvPr id="9221" name="Picture 2" descr="http://znp.olsztyn.pl/znp_logo.gif">
            <a:extLst>
              <a:ext uri="{FF2B5EF4-FFF2-40B4-BE49-F238E27FC236}">
                <a16:creationId xmlns="" xmlns:a16="http://schemas.microsoft.com/office/drawing/2014/main" id="{E26264D4-5DCA-4D17-A403-1BF070448005}"/>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0" y="6329363"/>
            <a:ext cx="37465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pole tekstowe 9">
            <a:extLst>
              <a:ext uri="{FF2B5EF4-FFF2-40B4-BE49-F238E27FC236}">
                <a16:creationId xmlns="" xmlns:a16="http://schemas.microsoft.com/office/drawing/2014/main" id="{9689880C-510A-4792-8FC3-FFCFAD114E1B}"/>
              </a:ext>
            </a:extLst>
          </p:cNvPr>
          <p:cNvSpPr txBox="1"/>
          <p:nvPr/>
        </p:nvSpPr>
        <p:spPr>
          <a:xfrm>
            <a:off x="214282" y="6289745"/>
            <a:ext cx="1857388" cy="707886"/>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fontAlgn="auto" hangingPunct="1">
              <a:spcBef>
                <a:spcPts val="0"/>
              </a:spcBef>
              <a:spcAft>
                <a:spcPts val="0"/>
              </a:spcAft>
              <a:defRPr/>
            </a:pPr>
            <a:r>
              <a:rPr lang="pl-PL" sz="4000" b="1" dirty="0" smtClean="0">
                <a:ln/>
                <a:solidFill>
                  <a:srgbClr val="002060"/>
                </a:solidFill>
                <a:latin typeface="Arial Black" panose="020B0A04020102020204" pitchFamily="34" charset="0"/>
                <a:cs typeface="+mn-cs"/>
              </a:rPr>
              <a:t>2020</a:t>
            </a:r>
            <a:endParaRPr lang="pl-PL" sz="4000" b="1" dirty="0">
              <a:ln/>
              <a:solidFill>
                <a:srgbClr val="002060"/>
              </a:solidFill>
              <a:latin typeface="Arial Black" panose="020B0A04020102020204" pitchFamily="34" charset="0"/>
              <a:cs typeface="+mn-cs"/>
            </a:endParaRPr>
          </a:p>
        </p:txBody>
      </p:sp>
      <p:pic>
        <p:nvPicPr>
          <p:cNvPr id="23558" name="Picture 6" descr="http://t3.gstatic.com/images?q=tbn:ANd9GcToolYgdbfx2qnw6AEMvLFE0wY3AvYXFMx2gc0J43ONrfgmaQuF">
            <a:extLst>
              <a:ext uri="{FF2B5EF4-FFF2-40B4-BE49-F238E27FC236}">
                <a16:creationId xmlns="" xmlns:a16="http://schemas.microsoft.com/office/drawing/2014/main" id="{8F5D080E-69BE-4F95-8B67-DFB713123B9A}"/>
              </a:ext>
            </a:extLst>
          </p:cNvPr>
          <p:cNvPicPr>
            <a:picLocks noChangeAspect="1" noChangeArrowheads="1"/>
          </p:cNvPicPr>
          <p:nvPr/>
        </p:nvPicPr>
        <p:blipFill>
          <a:blip r:embed="rId4" cstate="print"/>
          <a:srcRect/>
          <a:stretch>
            <a:fillRect/>
          </a:stretch>
        </p:blipFill>
        <p:spPr bwMode="auto">
          <a:xfrm>
            <a:off x="2987824" y="0"/>
            <a:ext cx="2580671" cy="2759060"/>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
        <p:nvSpPr>
          <p:cNvPr id="2" name="Tytuł 1"/>
          <p:cNvSpPr>
            <a:spLocks noGrp="1"/>
          </p:cNvSpPr>
          <p:nvPr>
            <p:ph type="ctrTitle"/>
          </p:nvPr>
        </p:nvSpPr>
        <p:spPr/>
        <p:txBody>
          <a:bodyPr/>
          <a:lstStyle/>
          <a:p>
            <a:endParaRPr lang="pl-PL"/>
          </a:p>
        </p:txBody>
      </p:sp>
      <p:sp>
        <p:nvSpPr>
          <p:cNvPr id="3" name="Podtytuł 2"/>
          <p:cNvSpPr>
            <a:spLocks noGrp="1"/>
          </p:cNvSpPr>
          <p:nvPr>
            <p:ph type="subTitle" idx="1"/>
          </p:nvPr>
        </p:nvSpPr>
        <p:spPr/>
        <p:txBody>
          <a:bodyPr/>
          <a:lstStyle/>
          <a:p>
            <a:endParaRPr lang="pl-PL"/>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a:extLst>
              <a:ext uri="{FF2B5EF4-FFF2-40B4-BE49-F238E27FC236}">
                <a16:creationId xmlns="" xmlns:a16="http://schemas.microsoft.com/office/drawing/2014/main" id="{DA785B4C-2048-4457-A008-B1BC775F917B}"/>
              </a:ext>
            </a:extLst>
          </p:cNvPr>
          <p:cNvSpPr/>
          <p:nvPr/>
        </p:nvSpPr>
        <p:spPr>
          <a:xfrm>
            <a:off x="500063" y="357188"/>
            <a:ext cx="6357937" cy="461962"/>
          </a:xfrm>
          <a:prstGeom prst="rect">
            <a:avLst/>
          </a:prstGeom>
          <a:solidFill>
            <a:srgbClr val="00B050"/>
          </a:solidFill>
        </p:spPr>
        <p:txBody>
          <a:bodyPr>
            <a:spAutoFit/>
          </a:bodyPr>
          <a:lstStyle/>
          <a:p>
            <a:pPr algn="just" eaLnBrk="1" hangingPunct="1">
              <a:defRPr/>
            </a:pPr>
            <a:r>
              <a:rPr lang="pl-PL" sz="2400" b="1" dirty="0">
                <a:effectLst>
                  <a:outerShdw blurRad="38100" dist="38100" dir="2700000" algn="tl">
                    <a:srgbClr val="000000">
                      <a:alpha val="43137"/>
                    </a:srgbClr>
                  </a:outerShdw>
                </a:effectLst>
                <a:latin typeface="Candara" pitchFamily="34" charset="0"/>
              </a:rPr>
              <a:t>ZFŚS – ZASADY WYDATKOWANIA</a:t>
            </a:r>
            <a:endParaRPr lang="pl-PL" sz="2400" dirty="0">
              <a:effectLst>
                <a:outerShdw blurRad="38100" dist="38100" dir="2700000" algn="tl">
                  <a:srgbClr val="000000">
                    <a:alpha val="43137"/>
                  </a:srgbClr>
                </a:outerShdw>
              </a:effectLst>
              <a:latin typeface="Candara" pitchFamily="34" charset="0"/>
            </a:endParaRPr>
          </a:p>
        </p:txBody>
      </p:sp>
      <p:sp>
        <p:nvSpPr>
          <p:cNvPr id="20483" name="Prostokąt 5">
            <a:extLst>
              <a:ext uri="{FF2B5EF4-FFF2-40B4-BE49-F238E27FC236}">
                <a16:creationId xmlns="" xmlns:a16="http://schemas.microsoft.com/office/drawing/2014/main" id="{7D82B753-064F-4488-B4D4-AEDE8F4337EA}"/>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7" name="Prostokąt 6">
            <a:extLst>
              <a:ext uri="{FF2B5EF4-FFF2-40B4-BE49-F238E27FC236}">
                <a16:creationId xmlns="" xmlns:a16="http://schemas.microsoft.com/office/drawing/2014/main" id="{8B73124F-EF70-4699-AA0E-1E9DF4672B76}"/>
              </a:ext>
            </a:extLst>
          </p:cNvPr>
          <p:cNvSpPr/>
          <p:nvPr/>
        </p:nvSpPr>
        <p:spPr>
          <a:xfrm>
            <a:off x="500063" y="928688"/>
            <a:ext cx="6357937" cy="369887"/>
          </a:xfrm>
          <a:prstGeom prst="rect">
            <a:avLst/>
          </a:prstGeom>
          <a:solidFill>
            <a:srgbClr val="FFC000"/>
          </a:solidFill>
        </p:spPr>
        <p:txBody>
          <a:bodyPr>
            <a:spAutoFit/>
          </a:bodyPr>
          <a:lstStyle/>
          <a:p>
            <a:pPr eaLnBrk="1" fontAlgn="auto" hangingPunct="1">
              <a:spcBef>
                <a:spcPts val="0"/>
              </a:spcBef>
              <a:spcAft>
                <a:spcPts val="0"/>
              </a:spcAft>
              <a:defRPr/>
            </a:pPr>
            <a:r>
              <a:rPr lang="pl-PL" b="1" dirty="0">
                <a:solidFill>
                  <a:srgbClr val="002060"/>
                </a:solidFill>
                <a:effectLst>
                  <a:outerShdw blurRad="38100" dist="38100" dir="2700000" algn="tl">
                    <a:srgbClr val="000000">
                      <a:alpha val="43137"/>
                    </a:srgbClr>
                  </a:outerShdw>
                </a:effectLst>
                <a:latin typeface="Candara" pitchFamily="34" charset="0"/>
                <a:cs typeface="+mn-cs"/>
              </a:rPr>
              <a:t>ŚRODKI ZFŚS - WYŁĄCZNIE NA DZIAŁALNOŚĆ SOCJALNĄ</a:t>
            </a:r>
            <a:endParaRPr lang="pl-PL" dirty="0">
              <a:solidFill>
                <a:srgbClr val="002060"/>
              </a:solidFill>
              <a:effectLst>
                <a:outerShdw blurRad="38100" dist="38100" dir="2700000" algn="tl">
                  <a:srgbClr val="000000">
                    <a:alpha val="43137"/>
                  </a:srgbClr>
                </a:outerShdw>
              </a:effectLst>
              <a:latin typeface="+mn-lt"/>
              <a:cs typeface="+mn-cs"/>
            </a:endParaRPr>
          </a:p>
        </p:txBody>
      </p:sp>
      <p:sp>
        <p:nvSpPr>
          <p:cNvPr id="20485" name="Prostokąt 7">
            <a:extLst>
              <a:ext uri="{FF2B5EF4-FFF2-40B4-BE49-F238E27FC236}">
                <a16:creationId xmlns="" xmlns:a16="http://schemas.microsoft.com/office/drawing/2014/main" id="{356E3F14-41C5-4840-8BE9-1F54160C717D}"/>
              </a:ext>
            </a:extLst>
          </p:cNvPr>
          <p:cNvSpPr>
            <a:spLocks noChangeArrowheads="1"/>
          </p:cNvSpPr>
          <p:nvPr/>
        </p:nvSpPr>
        <p:spPr bwMode="auto">
          <a:xfrm>
            <a:off x="500063" y="1500188"/>
            <a:ext cx="8358187"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pPr>
            <a:r>
              <a:rPr lang="pl-PL" altLang="pl-PL" sz="1600">
                <a:latin typeface="Candara" panose="020E0502030303020204" pitchFamily="34" charset="0"/>
              </a:rPr>
              <a:t>2. Usługi świadczone przez pracodawców na rzecz opieki nad dziećmi w żłobkach, </a:t>
            </a:r>
            <a:br>
              <a:rPr lang="pl-PL" altLang="pl-PL" sz="1600">
                <a:latin typeface="Candara" panose="020E0502030303020204" pitchFamily="34" charset="0"/>
              </a:rPr>
            </a:br>
            <a:r>
              <a:rPr lang="pl-PL" altLang="pl-PL" sz="1600">
                <a:latin typeface="Candara" panose="020E0502030303020204" pitchFamily="34" charset="0"/>
              </a:rPr>
              <a:t>     przedszkolach oraz innych formach wychowania przedszkolnego (od 1 stycznia 2009 r.): </a:t>
            </a:r>
            <a:br>
              <a:rPr lang="pl-PL" altLang="pl-PL" sz="1600">
                <a:latin typeface="Candara" panose="020E0502030303020204" pitchFamily="34" charset="0"/>
              </a:rPr>
            </a:br>
            <a:r>
              <a:rPr lang="pl-PL" altLang="pl-PL" sz="1600">
                <a:solidFill>
                  <a:srgbClr val="FF0000"/>
                </a:solidFill>
                <a:latin typeface="Candara" panose="020E0502030303020204" pitchFamily="34" charset="0"/>
                <a:sym typeface="Wingdings 2" panose="05020102010507070707" pitchFamily="18" charset="2"/>
              </a:rPr>
              <a:t></a:t>
            </a:r>
            <a:r>
              <a:rPr lang="pl-PL" altLang="pl-PL" sz="1600">
                <a:latin typeface="Candara" panose="020E0502030303020204" pitchFamily="34" charset="0"/>
                <a:sym typeface="Wingdings 2" panose="05020102010507070707" pitchFamily="18" charset="2"/>
              </a:rPr>
              <a:t> </a:t>
            </a:r>
            <a:r>
              <a:rPr lang="pl-PL" altLang="pl-PL" sz="1600">
                <a:latin typeface="Candara" panose="020E0502030303020204" pitchFamily="34" charset="0"/>
              </a:rPr>
              <a:t>tworzenie zakładowych placówek opiekuńczych dla najmłodszych (zakup, budowa, </a:t>
            </a:r>
            <a:br>
              <a:rPr lang="pl-PL" altLang="pl-PL" sz="1600">
                <a:latin typeface="Candara" panose="020E0502030303020204" pitchFamily="34" charset="0"/>
              </a:rPr>
            </a:br>
            <a:r>
              <a:rPr lang="pl-PL" altLang="pl-PL" sz="1600">
                <a:latin typeface="Candara" panose="020E0502030303020204" pitchFamily="34" charset="0"/>
              </a:rPr>
              <a:t>     dzierżawa, adaptacja i przystosowanie pomieszczeń na potrzeby takich placówek), </a:t>
            </a:r>
          </a:p>
          <a:p>
            <a:pPr eaLnBrk="1" hangingPunct="1">
              <a:lnSpc>
                <a:spcPct val="150000"/>
              </a:lnSpc>
            </a:pPr>
            <a:r>
              <a:rPr lang="pl-PL" altLang="pl-PL" sz="1600">
                <a:solidFill>
                  <a:srgbClr val="FF0000"/>
                </a:solidFill>
                <a:latin typeface="Candara" panose="020E0502030303020204" pitchFamily="34" charset="0"/>
                <a:sym typeface="Wingdings 2" panose="05020102010507070707" pitchFamily="18" charset="2"/>
              </a:rPr>
              <a:t></a:t>
            </a:r>
            <a:r>
              <a:rPr lang="pl-PL" altLang="pl-PL" sz="1600">
                <a:latin typeface="Candara" panose="020E0502030303020204" pitchFamily="34" charset="0"/>
                <a:sym typeface="Wingdings 2" panose="05020102010507070707" pitchFamily="18" charset="2"/>
              </a:rPr>
              <a:t> </a:t>
            </a:r>
            <a:r>
              <a:rPr lang="pl-PL" altLang="pl-PL" sz="1600">
                <a:latin typeface="Candara" panose="020E0502030303020204" pitchFamily="34" charset="0"/>
              </a:rPr>
              <a:t>dopłaty do czesnego za pobyt dziecka w żłobkach, przedszkolach publicznych </a:t>
            </a:r>
            <a:br>
              <a:rPr lang="pl-PL" altLang="pl-PL" sz="1600">
                <a:latin typeface="Candara" panose="020E0502030303020204" pitchFamily="34" charset="0"/>
              </a:rPr>
            </a:br>
            <a:r>
              <a:rPr lang="pl-PL" altLang="pl-PL" sz="1600">
                <a:latin typeface="Candara" panose="020E0502030303020204" pitchFamily="34" charset="0"/>
              </a:rPr>
              <a:t>     i niepublicznych oraz innych form wychowania przedszkolnego; </a:t>
            </a:r>
          </a:p>
          <a:p>
            <a:pPr eaLnBrk="1" hangingPunct="1">
              <a:lnSpc>
                <a:spcPct val="150000"/>
              </a:lnSpc>
            </a:pPr>
            <a:r>
              <a:rPr lang="pl-PL" altLang="pl-PL" sz="1600">
                <a:solidFill>
                  <a:srgbClr val="FF0000"/>
                </a:solidFill>
                <a:latin typeface="Candara" panose="020E0502030303020204" pitchFamily="34" charset="0"/>
                <a:sym typeface="Wingdings 2" panose="05020102010507070707" pitchFamily="18" charset="2"/>
              </a:rPr>
              <a:t></a:t>
            </a:r>
            <a:r>
              <a:rPr lang="pl-PL" altLang="pl-PL" sz="1600">
                <a:latin typeface="Candara" panose="020E0502030303020204" pitchFamily="34" charset="0"/>
                <a:sym typeface="Wingdings 2" panose="05020102010507070707" pitchFamily="18" charset="2"/>
              </a:rPr>
              <a:t> </a:t>
            </a:r>
            <a:r>
              <a:rPr lang="pl-PL" altLang="pl-PL" sz="1600">
                <a:latin typeface="Candara" panose="020E0502030303020204" pitchFamily="34" charset="0"/>
              </a:rPr>
              <a:t>udzielanie pomocy materialnej - rzeczowej lub finansowej, a także zwrotnej lub bezzwrotnej</a:t>
            </a:r>
            <a:br>
              <a:rPr lang="pl-PL" altLang="pl-PL" sz="1600">
                <a:latin typeface="Candara" panose="020E0502030303020204" pitchFamily="34" charset="0"/>
              </a:rPr>
            </a:br>
            <a:r>
              <a:rPr lang="pl-PL" altLang="pl-PL" sz="1600">
                <a:latin typeface="Candara" panose="020E0502030303020204" pitchFamily="34" charset="0"/>
              </a:rPr>
              <a:t>     pomocy na cele mieszkaniowe na warunkach określonych umową: </a:t>
            </a:r>
          </a:p>
          <a:p>
            <a:pPr eaLnBrk="1" hangingPunct="1">
              <a:lnSpc>
                <a:spcPct val="150000"/>
              </a:lnSpc>
            </a:pPr>
            <a:r>
              <a:rPr lang="pl-PL" altLang="pl-PL" sz="1600">
                <a:solidFill>
                  <a:srgbClr val="FF0000"/>
                </a:solidFill>
                <a:latin typeface="Candara" panose="020E0502030303020204" pitchFamily="34" charset="0"/>
                <a:sym typeface="Wingdings 2" panose="05020102010507070707" pitchFamily="18" charset="2"/>
              </a:rPr>
              <a:t> </a:t>
            </a:r>
            <a:r>
              <a:rPr lang="pl-PL" altLang="pl-PL" sz="1600">
                <a:latin typeface="Candara" panose="020E0502030303020204" pitchFamily="34" charset="0"/>
              </a:rPr>
              <a:t>świadczenia rzeczowe (np. wyprawka do szkoły) </a:t>
            </a:r>
            <a:br>
              <a:rPr lang="pl-PL" altLang="pl-PL" sz="1600">
                <a:latin typeface="Candara" panose="020E0502030303020204" pitchFamily="34" charset="0"/>
              </a:rPr>
            </a:br>
            <a:r>
              <a:rPr lang="pl-PL" altLang="pl-PL" sz="1600">
                <a:latin typeface="Candara" panose="020E0502030303020204" pitchFamily="34" charset="0"/>
              </a:rPr>
              <a:t>     i pieniężne (np. zapomogi losowe), </a:t>
            </a:r>
          </a:p>
          <a:p>
            <a:pPr eaLnBrk="1" hangingPunct="1">
              <a:lnSpc>
                <a:spcPct val="150000"/>
              </a:lnSpc>
            </a:pPr>
            <a:r>
              <a:rPr lang="pl-PL" altLang="pl-PL" sz="1600">
                <a:solidFill>
                  <a:srgbClr val="FF0000"/>
                </a:solidFill>
                <a:latin typeface="Candara" panose="020E0502030303020204" pitchFamily="34" charset="0"/>
                <a:sym typeface="Wingdings 2" panose="05020102010507070707" pitchFamily="18" charset="2"/>
              </a:rPr>
              <a:t></a:t>
            </a:r>
            <a:r>
              <a:rPr lang="pl-PL" altLang="pl-PL" sz="1600">
                <a:latin typeface="Candara" panose="020E0502030303020204" pitchFamily="34" charset="0"/>
              </a:rPr>
              <a:t> pożyczki lub pomoc bezzwrotna na cele mieszkaniowe (na remont lub zakup mieszkania). </a:t>
            </a:r>
          </a:p>
        </p:txBody>
      </p:sp>
      <p:grpSp>
        <p:nvGrpSpPr>
          <p:cNvPr id="20486" name="Grupa 7">
            <a:extLst>
              <a:ext uri="{FF2B5EF4-FFF2-40B4-BE49-F238E27FC236}">
                <a16:creationId xmlns="" xmlns:a16="http://schemas.microsoft.com/office/drawing/2014/main" id="{BD8F3AFC-55D3-45B6-A6D5-0E1F9ED8D389}"/>
              </a:ext>
            </a:extLst>
          </p:cNvPr>
          <p:cNvGrpSpPr>
            <a:grpSpLocks/>
          </p:cNvGrpSpPr>
          <p:nvPr/>
        </p:nvGrpSpPr>
        <p:grpSpPr bwMode="auto">
          <a:xfrm>
            <a:off x="357188" y="6211888"/>
            <a:ext cx="1857375" cy="646112"/>
            <a:chOff x="214282" y="6072206"/>
            <a:chExt cx="1857388" cy="646331"/>
          </a:xfrm>
        </p:grpSpPr>
        <p:sp>
          <p:nvSpPr>
            <p:cNvPr id="10" name="pole tekstowe 9">
              <a:extLst>
                <a:ext uri="{FF2B5EF4-FFF2-40B4-BE49-F238E27FC236}">
                  <a16:creationId xmlns="" xmlns:a16="http://schemas.microsoft.com/office/drawing/2014/main" id="{A6FE3966-5CDD-472B-9FF6-BD724E9EB6F5}"/>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0488" name="Picture 2" descr="http://znp.olsztyn.pl/znp_logo.gif">
              <a:extLst>
                <a:ext uri="{FF2B5EF4-FFF2-40B4-BE49-F238E27FC236}">
                  <a16:creationId xmlns="" xmlns:a16="http://schemas.microsoft.com/office/drawing/2014/main" id="{3CD66336-CDC4-42A4-8175-75097CDD863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rostokąt 4">
            <a:extLst>
              <a:ext uri="{FF2B5EF4-FFF2-40B4-BE49-F238E27FC236}">
                <a16:creationId xmlns="" xmlns:a16="http://schemas.microsoft.com/office/drawing/2014/main" id="{9F25E43D-9F41-4AE3-B939-4C67198E6DDC}"/>
              </a:ext>
            </a:extLst>
          </p:cNvPr>
          <p:cNvSpPr/>
          <p:nvPr/>
        </p:nvSpPr>
        <p:spPr>
          <a:xfrm>
            <a:off x="508000" y="144463"/>
            <a:ext cx="6215063" cy="461962"/>
          </a:xfrm>
          <a:prstGeom prst="rect">
            <a:avLst/>
          </a:prstGeom>
          <a:solidFill>
            <a:srgbClr val="00B050"/>
          </a:solidFill>
        </p:spPr>
        <p:txBody>
          <a:bodyPr>
            <a:spAutoFit/>
          </a:bodyPr>
          <a:lstStyle/>
          <a:p>
            <a:pPr algn="just" eaLnBrk="1" hangingPunct="1">
              <a:defRPr/>
            </a:pPr>
            <a:r>
              <a:rPr lang="pl-PL" sz="2400" b="1" dirty="0">
                <a:effectLst>
                  <a:outerShdw blurRad="38100" dist="38100" dir="2700000" algn="tl">
                    <a:srgbClr val="000000">
                      <a:alpha val="43137"/>
                    </a:srgbClr>
                  </a:outerShdw>
                </a:effectLst>
                <a:latin typeface="Candara" pitchFamily="34" charset="0"/>
              </a:rPr>
              <a:t>ZFŚS – ZASADY WYDATKOWANIA</a:t>
            </a:r>
            <a:endParaRPr lang="pl-PL" sz="2400" dirty="0">
              <a:effectLst>
                <a:outerShdw blurRad="38100" dist="38100" dir="2700000" algn="tl">
                  <a:srgbClr val="000000">
                    <a:alpha val="43137"/>
                  </a:srgbClr>
                </a:outerShdw>
              </a:effectLst>
              <a:latin typeface="Candara" pitchFamily="34" charset="0"/>
            </a:endParaRPr>
          </a:p>
        </p:txBody>
      </p:sp>
      <p:sp>
        <p:nvSpPr>
          <p:cNvPr id="21507" name="Prostokąt 5">
            <a:extLst>
              <a:ext uri="{FF2B5EF4-FFF2-40B4-BE49-F238E27FC236}">
                <a16:creationId xmlns="" xmlns:a16="http://schemas.microsoft.com/office/drawing/2014/main" id="{70853BD7-5F09-4E7B-A732-B68926699F9D}"/>
              </a:ext>
            </a:extLst>
          </p:cNvPr>
          <p:cNvSpPr>
            <a:spLocks noChangeArrowheads="1"/>
          </p:cNvSpPr>
          <p:nvPr/>
        </p:nvSpPr>
        <p:spPr bwMode="auto">
          <a:xfrm>
            <a:off x="2627313" y="6308725"/>
            <a:ext cx="63023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21508" name="Prostokąt 6">
            <a:extLst>
              <a:ext uri="{FF2B5EF4-FFF2-40B4-BE49-F238E27FC236}">
                <a16:creationId xmlns="" xmlns:a16="http://schemas.microsoft.com/office/drawing/2014/main" id="{C0D502BA-5210-4B77-9000-72555EC199B0}"/>
              </a:ext>
            </a:extLst>
          </p:cNvPr>
          <p:cNvSpPr>
            <a:spLocks noChangeArrowheads="1"/>
          </p:cNvSpPr>
          <p:nvPr/>
        </p:nvSpPr>
        <p:spPr bwMode="auto">
          <a:xfrm>
            <a:off x="515938" y="696913"/>
            <a:ext cx="6215062" cy="369887"/>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a:solidFill>
                  <a:srgbClr val="FFC000"/>
                </a:solidFill>
                <a:latin typeface="Candara" panose="020E0502030303020204" pitchFamily="34" charset="0"/>
              </a:rPr>
              <a:t>ŚRODKÓW ZFŚS NIE MOŻNA PRZEZNACZAĆ NA: </a:t>
            </a:r>
            <a:endParaRPr lang="pl-PL" altLang="pl-PL">
              <a:solidFill>
                <a:srgbClr val="FFC000"/>
              </a:solidFill>
              <a:latin typeface="Candara" panose="020E0502030303020204" pitchFamily="34" charset="0"/>
            </a:endParaRPr>
          </a:p>
        </p:txBody>
      </p:sp>
      <p:sp>
        <p:nvSpPr>
          <p:cNvPr id="18437" name="Prostokąt 7">
            <a:extLst>
              <a:ext uri="{FF2B5EF4-FFF2-40B4-BE49-F238E27FC236}">
                <a16:creationId xmlns="" xmlns:a16="http://schemas.microsoft.com/office/drawing/2014/main" id="{33A398BA-1DBF-43CE-B6CC-8B539006624A}"/>
              </a:ext>
            </a:extLst>
          </p:cNvPr>
          <p:cNvSpPr>
            <a:spLocks noChangeArrowheads="1"/>
          </p:cNvSpPr>
          <p:nvPr/>
        </p:nvSpPr>
        <p:spPr bwMode="auto">
          <a:xfrm>
            <a:off x="214313" y="1020585"/>
            <a:ext cx="8822183" cy="5361969"/>
          </a:xfrm>
          <a:prstGeom prst="rect">
            <a:avLst/>
          </a:prstGeom>
          <a:noFill/>
          <a:ln>
            <a:noFill/>
          </a:ln>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defRPr/>
            </a:pPr>
            <a:r>
              <a:rPr lang="pl-PL" altLang="pl-PL" sz="1200" dirty="0" smtClean="0">
                <a:solidFill>
                  <a:srgbClr val="FF0000"/>
                </a:solidFill>
                <a:latin typeface="Candara" panose="020E0502030303020204" pitchFamily="34" charset="0"/>
                <a:sym typeface="Wingdings 2" panose="05020102010507070707" pitchFamily="18" charset="2"/>
              </a:rPr>
              <a:t> </a:t>
            </a:r>
            <a:r>
              <a:rPr lang="pl-PL" altLang="pl-PL" sz="1400" b="1" dirty="0">
                <a:latin typeface="Candara" panose="020E0502030303020204" pitchFamily="34" charset="0"/>
              </a:rPr>
              <a:t>spotkania świąteczne ("firmowe jajeczko", spotkanie wigilijne) oraz służbowe spotkania pracownicze, </a:t>
            </a:r>
            <a:br>
              <a:rPr lang="pl-PL" altLang="pl-PL" sz="1400" b="1" dirty="0">
                <a:latin typeface="Candara" panose="020E0502030303020204" pitchFamily="34" charset="0"/>
              </a:rPr>
            </a:br>
            <a:r>
              <a:rPr lang="pl-PL" altLang="pl-PL" sz="1400" b="1" dirty="0">
                <a:latin typeface="Candara" panose="020E0502030303020204" pitchFamily="34" charset="0"/>
              </a:rPr>
              <a:t>      narady, obchody jubileuszów, świąt branżowych, pożegnań emerytów (chyba że są organizowane w       warunkach powszechnej dostępności i mają charakter integracyjny)</a:t>
            </a:r>
          </a:p>
          <a:p>
            <a:pPr algn="just" eaLnBrk="1" hangingPunct="1">
              <a:lnSpc>
                <a:spcPct val="150000"/>
              </a:lnSpc>
              <a:defRPr/>
            </a:pPr>
            <a:r>
              <a:rPr lang="pl-PL" altLang="pl-PL" sz="1200" dirty="0">
                <a:solidFill>
                  <a:srgbClr val="FF0000"/>
                </a:solidFill>
                <a:latin typeface="Candara" panose="020E0502030303020204" pitchFamily="34" charset="0"/>
                <a:sym typeface="Wingdings 2" panose="05020102010507070707" pitchFamily="18" charset="2"/>
              </a:rPr>
              <a:t> </a:t>
            </a:r>
            <a:r>
              <a:rPr lang="pl-PL" altLang="pl-PL" sz="1400" b="1" dirty="0">
                <a:latin typeface="Candara" panose="020E0502030303020204" pitchFamily="34" charset="0"/>
              </a:rPr>
              <a:t>ślub, narodziny dziecka</a:t>
            </a:r>
            <a:r>
              <a:rPr lang="pl-PL" altLang="pl-PL" sz="1200" b="1" dirty="0">
                <a:latin typeface="Candara" panose="020E0502030303020204" pitchFamily="34" charset="0"/>
              </a:rPr>
              <a:t> – </a:t>
            </a:r>
            <a:r>
              <a:rPr lang="pl-PL" altLang="pl-PL" sz="1200" dirty="0">
                <a:solidFill>
                  <a:srgbClr val="FFC000"/>
                </a:solidFill>
                <a:latin typeface="Candara" panose="020E0502030303020204" pitchFamily="34" charset="0"/>
              </a:rPr>
              <a:t>oczywiście narodziny dziecka nie wykluczają przyznania osobie uprawnionej np. zapomogi,</a:t>
            </a:r>
            <a:br>
              <a:rPr lang="pl-PL" altLang="pl-PL" sz="1200" dirty="0">
                <a:solidFill>
                  <a:srgbClr val="FFC000"/>
                </a:solidFill>
                <a:latin typeface="Candara" panose="020E0502030303020204" pitchFamily="34" charset="0"/>
              </a:rPr>
            </a:br>
            <a:r>
              <a:rPr lang="pl-PL" altLang="pl-PL" sz="1200" dirty="0">
                <a:solidFill>
                  <a:srgbClr val="FFC000"/>
                </a:solidFill>
                <a:latin typeface="Candara" panose="020E0502030303020204" pitchFamily="34" charset="0"/>
              </a:rPr>
              <a:t>      jednak nie można w regulaminie ZFŚS zawrzeć zapisu, który przyznaje prawo do zapomogi pieniężnej wszystkim</a:t>
            </a:r>
            <a:br>
              <a:rPr lang="pl-PL" altLang="pl-PL" sz="1200" dirty="0">
                <a:solidFill>
                  <a:srgbClr val="FFC000"/>
                </a:solidFill>
                <a:latin typeface="Candara" panose="020E0502030303020204" pitchFamily="34" charset="0"/>
              </a:rPr>
            </a:br>
            <a:r>
              <a:rPr lang="pl-PL" altLang="pl-PL" sz="1200" dirty="0">
                <a:solidFill>
                  <a:srgbClr val="FFC000"/>
                </a:solidFill>
                <a:latin typeface="Candara" panose="020E0502030303020204" pitchFamily="34" charset="0"/>
              </a:rPr>
              <a:t>      pracownikom, którym urodziło się dziecko, trudno bowiem takie zdarzenie zakwalifikować jako zdarzenie losowe, które </a:t>
            </a:r>
            <a:br>
              <a:rPr lang="pl-PL" altLang="pl-PL" sz="1200" dirty="0">
                <a:solidFill>
                  <a:srgbClr val="FFC000"/>
                </a:solidFill>
                <a:latin typeface="Candara" panose="020E0502030303020204" pitchFamily="34" charset="0"/>
              </a:rPr>
            </a:br>
            <a:r>
              <a:rPr lang="pl-PL" altLang="pl-PL" sz="1200" dirty="0">
                <a:solidFill>
                  <a:srgbClr val="FFC000"/>
                </a:solidFill>
                <a:latin typeface="Candara" panose="020E0502030303020204" pitchFamily="34" charset="0"/>
              </a:rPr>
              <a:t>       w znaczny sposób wpłynęło na pogorszenie się sytuacji socjalnej osoby uprawnionej (w przeciwieństwie np. do pożaru,</a:t>
            </a:r>
            <a:br>
              <a:rPr lang="pl-PL" altLang="pl-PL" sz="1200" dirty="0">
                <a:solidFill>
                  <a:srgbClr val="FFC000"/>
                </a:solidFill>
                <a:latin typeface="Candara" panose="020E0502030303020204" pitchFamily="34" charset="0"/>
              </a:rPr>
            </a:br>
            <a:r>
              <a:rPr lang="pl-PL" altLang="pl-PL" sz="1200" dirty="0">
                <a:solidFill>
                  <a:srgbClr val="FFC000"/>
                </a:solidFill>
                <a:latin typeface="Candara" panose="020E0502030303020204" pitchFamily="34" charset="0"/>
              </a:rPr>
              <a:t>       zalania mieszkania, śmierci lub długotrwałej choroby współmałżonka), </a:t>
            </a:r>
          </a:p>
          <a:p>
            <a:pPr marL="285750" indent="-285750" algn="just" eaLnBrk="1" hangingPunct="1">
              <a:lnSpc>
                <a:spcPct val="150000"/>
              </a:lnSpc>
              <a:buFont typeface="Wingdings 2" panose="05020102010507070707" pitchFamily="18" charset="2"/>
              <a:buChar char="ä"/>
              <a:defRPr/>
            </a:pPr>
            <a:r>
              <a:rPr lang="pl-PL" altLang="pl-PL" sz="1400" b="1" dirty="0">
                <a:latin typeface="Candara" panose="020E0502030303020204" pitchFamily="34" charset="0"/>
              </a:rPr>
              <a:t>prezenty pożegnalne dla pracowników odchodzących z zakładu pracy np. na emeryturę lub rentę. </a:t>
            </a:r>
          </a:p>
          <a:p>
            <a:pPr marL="285750" indent="-285750" algn="just" eaLnBrk="1" hangingPunct="1">
              <a:lnSpc>
                <a:spcPct val="150000"/>
              </a:lnSpc>
              <a:buFont typeface="Wingdings 2" panose="05020102010507070707" pitchFamily="18" charset="2"/>
              <a:buChar char="ä"/>
              <a:defRPr/>
            </a:pPr>
            <a:r>
              <a:rPr lang="pl-PL" altLang="pl-PL" sz="1400" b="1" dirty="0">
                <a:latin typeface="Candara" panose="020E0502030303020204" pitchFamily="34" charset="0"/>
              </a:rPr>
              <a:t>szczepienia ochronne dla pracowników</a:t>
            </a:r>
          </a:p>
          <a:p>
            <a:pPr marL="285750" indent="-285750" algn="just" eaLnBrk="1" hangingPunct="1">
              <a:lnSpc>
                <a:spcPct val="150000"/>
              </a:lnSpc>
              <a:buFont typeface="Wingdings 2" panose="05020102010507070707" pitchFamily="18" charset="2"/>
              <a:buChar char="ä"/>
              <a:defRPr/>
            </a:pPr>
            <a:r>
              <a:rPr lang="pl-PL" altLang="pl-PL" sz="1400" b="1" dirty="0">
                <a:latin typeface="Candara" panose="020E0502030303020204" pitchFamily="34" charset="0"/>
              </a:rPr>
              <a:t>przeprowadzanie szkoleń, podnoszenie kwalifikacji zawodowych pracowników</a:t>
            </a:r>
          </a:p>
          <a:p>
            <a:pPr marL="285750" indent="-285750" algn="just" eaLnBrk="1" hangingPunct="1">
              <a:lnSpc>
                <a:spcPct val="150000"/>
              </a:lnSpc>
              <a:buFont typeface="Wingdings 2" panose="05020102010507070707" pitchFamily="18" charset="2"/>
              <a:buChar char="ä"/>
              <a:defRPr/>
            </a:pPr>
            <a:r>
              <a:rPr lang="pl-PL" altLang="pl-PL" sz="1400" b="1" dirty="0">
                <a:latin typeface="Candara" panose="020E0502030303020204" pitchFamily="34" charset="0"/>
              </a:rPr>
              <a:t>udzielanie pracodawcy pożyczek na bieżące wydatki</a:t>
            </a:r>
          </a:p>
          <a:p>
            <a:pPr algn="just" eaLnBrk="1" hangingPunct="1">
              <a:lnSpc>
                <a:spcPct val="150000"/>
              </a:lnSpc>
              <a:defRPr/>
            </a:pPr>
            <a:r>
              <a:rPr lang="pl-PL" altLang="pl-PL" sz="1400" b="1" dirty="0">
                <a:latin typeface="Candara" panose="020E0502030303020204" pitchFamily="34" charset="0"/>
              </a:rPr>
              <a:t>Wydatkowanie na wskazane cele może skutkować wystąpieniem przez zw. zaw. z roszczeniem o zwrot na fundusz kwot nienależnie z niego wydatkowanych i odpowiedzialnością karną określona w art. 12a ustawy o </a:t>
            </a:r>
            <a:r>
              <a:rPr lang="pl-PL" altLang="pl-PL" sz="1400" b="1" dirty="0" smtClean="0">
                <a:latin typeface="Candara" panose="020E0502030303020204" pitchFamily="34" charset="0"/>
              </a:rPr>
              <a:t>ZFŚS ( inicjatywa PIP). Związkom zawodowym przysługuje prawo wystąpienia do sądu pracy z roszczeniami art.8 ust. 3 Ustawy o ZFŚS</a:t>
            </a:r>
            <a:endParaRPr lang="pl-PL" altLang="pl-PL" sz="1400" b="1" dirty="0">
              <a:latin typeface="Candara" panose="020E0502030303020204" pitchFamily="34" charset="0"/>
            </a:endParaRPr>
          </a:p>
          <a:p>
            <a:pPr algn="just" eaLnBrk="1" hangingPunct="1">
              <a:lnSpc>
                <a:spcPct val="150000"/>
              </a:lnSpc>
              <a:defRPr/>
            </a:pPr>
            <a:endParaRPr lang="pl-PL" altLang="pl-PL" sz="1400" b="1" dirty="0">
              <a:latin typeface="Candara" panose="020E0502030303020204" pitchFamily="34" charset="0"/>
            </a:endParaRPr>
          </a:p>
        </p:txBody>
      </p:sp>
      <p:grpSp>
        <p:nvGrpSpPr>
          <p:cNvPr id="21510" name="Grupa 6">
            <a:extLst>
              <a:ext uri="{FF2B5EF4-FFF2-40B4-BE49-F238E27FC236}">
                <a16:creationId xmlns="" xmlns:a16="http://schemas.microsoft.com/office/drawing/2014/main" id="{4DCB7A79-E50B-4B20-9078-BAFE1ADF879D}"/>
              </a:ext>
            </a:extLst>
          </p:cNvPr>
          <p:cNvGrpSpPr>
            <a:grpSpLocks/>
          </p:cNvGrpSpPr>
          <p:nvPr/>
        </p:nvGrpSpPr>
        <p:grpSpPr bwMode="auto">
          <a:xfrm>
            <a:off x="214313" y="6215063"/>
            <a:ext cx="1857375" cy="646112"/>
            <a:chOff x="214282" y="6072206"/>
            <a:chExt cx="1857388" cy="646331"/>
          </a:xfrm>
        </p:grpSpPr>
        <p:sp>
          <p:nvSpPr>
            <p:cNvPr id="8" name="pole tekstowe 7">
              <a:extLst>
                <a:ext uri="{FF2B5EF4-FFF2-40B4-BE49-F238E27FC236}">
                  <a16:creationId xmlns="" xmlns:a16="http://schemas.microsoft.com/office/drawing/2014/main" id="{AFAF4BB3-693A-4143-8DBC-37596CE03CFB}"/>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1512" name="Picture 2" descr="http://znp.olsztyn.pl/znp_logo.gif">
              <a:extLst>
                <a:ext uri="{FF2B5EF4-FFF2-40B4-BE49-F238E27FC236}">
                  <a16:creationId xmlns="" xmlns:a16="http://schemas.microsoft.com/office/drawing/2014/main" id="{4F66FC56-59E2-493D-8713-8539CFCCA31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2" name="Tytuł 1"/>
          <p:cNvSpPr>
            <a:spLocks noGrp="1"/>
          </p:cNvSpPr>
          <p:nvPr>
            <p:ph type="ctrTitle"/>
          </p:nvPr>
        </p:nvSpPr>
        <p:spPr>
          <a:xfrm flipV="1">
            <a:off x="-108519" y="-315416"/>
            <a:ext cx="8566720" cy="45719"/>
          </a:xfrm>
        </p:spPr>
        <p:txBody>
          <a:bodyPr>
            <a:normAutofit fontScale="90000"/>
          </a:bodyPr>
          <a:lstStyle/>
          <a:p>
            <a:endParaRPr lang="pl-PL" dirty="0"/>
          </a:p>
        </p:txBody>
      </p:sp>
      <p:sp>
        <p:nvSpPr>
          <p:cNvPr id="3" name="Podtytuł 2"/>
          <p:cNvSpPr>
            <a:spLocks noGrp="1"/>
          </p:cNvSpPr>
          <p:nvPr>
            <p:ph type="subTitle" idx="1"/>
          </p:nvPr>
        </p:nvSpPr>
        <p:spPr>
          <a:xfrm flipH="1">
            <a:off x="12924928" y="3717032"/>
            <a:ext cx="360040" cy="864096"/>
          </a:xfrm>
        </p:spPr>
        <p:txBody>
          <a:bodyPr/>
          <a:lstStyle/>
          <a:p>
            <a:endParaRPr lang="pl-PL"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Prostokąt 3">
            <a:extLst>
              <a:ext uri="{FF2B5EF4-FFF2-40B4-BE49-F238E27FC236}">
                <a16:creationId xmlns="" xmlns:a16="http://schemas.microsoft.com/office/drawing/2014/main" id="{5F3522AA-1AFF-468C-8CEB-1E729399C948}"/>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22531" name="Prostokąt 4">
            <a:extLst>
              <a:ext uri="{FF2B5EF4-FFF2-40B4-BE49-F238E27FC236}">
                <a16:creationId xmlns="" xmlns:a16="http://schemas.microsoft.com/office/drawing/2014/main" id="{103479A3-C98E-48DB-912F-E003F571E318}"/>
              </a:ext>
            </a:extLst>
          </p:cNvPr>
          <p:cNvSpPr>
            <a:spLocks noChangeArrowheads="1"/>
          </p:cNvSpPr>
          <p:nvPr/>
        </p:nvSpPr>
        <p:spPr bwMode="auto">
          <a:xfrm>
            <a:off x="495300" y="622300"/>
            <a:ext cx="8059738" cy="5681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a:latin typeface="Candara" panose="020E0502030303020204" pitchFamily="34" charset="0"/>
              </a:rPr>
              <a:t>Przyznawanie ulgowych usług i świadczeń oraz wysokość dopłat z Funduszu </a:t>
            </a:r>
            <a:r>
              <a:rPr lang="pl-PL" altLang="pl-PL" b="1">
                <a:solidFill>
                  <a:srgbClr val="FFC000"/>
                </a:solidFill>
                <a:latin typeface="Candara" panose="020E0502030303020204" pitchFamily="34" charset="0"/>
              </a:rPr>
              <a:t>uzależnia się od sytuacji życiowej, rodzinnej i materialnej osoby uprawnionej </a:t>
            </a:r>
            <a:br>
              <a:rPr lang="pl-PL" altLang="pl-PL" b="1">
                <a:solidFill>
                  <a:srgbClr val="FFC000"/>
                </a:solidFill>
                <a:latin typeface="Candara" panose="020E0502030303020204" pitchFamily="34" charset="0"/>
              </a:rPr>
            </a:br>
            <a:r>
              <a:rPr lang="pl-PL" altLang="pl-PL">
                <a:latin typeface="Candara" panose="020E0502030303020204" pitchFamily="34" charset="0"/>
              </a:rPr>
              <a:t>do korzystania z Funduszu ( art.8 ust. 1 ustawy o ZFŚS)</a:t>
            </a:r>
          </a:p>
          <a:p>
            <a:pPr algn="just" eaLnBrk="1" hangingPunct="1">
              <a:lnSpc>
                <a:spcPct val="150000"/>
              </a:lnSpc>
            </a:pPr>
            <a:r>
              <a:rPr lang="pl-PL" altLang="pl-PL">
                <a:latin typeface="Candara" panose="020E0502030303020204" pitchFamily="34" charset="0"/>
              </a:rPr>
              <a:t>Zasady i warunki korzystania z usług i świadczeń finansowanych z Funduszu, </a:t>
            </a:r>
            <a:br>
              <a:rPr lang="pl-PL" altLang="pl-PL">
                <a:latin typeface="Candara" panose="020E0502030303020204" pitchFamily="34" charset="0"/>
              </a:rPr>
            </a:br>
            <a:r>
              <a:rPr lang="pl-PL" altLang="pl-PL">
                <a:latin typeface="Candara" panose="020E0502030303020204" pitchFamily="34" charset="0"/>
              </a:rPr>
              <a:t>z uwzględnieniem ww. zasad, oraz zasady przeznaczania środków Funduszu na poszczególne cele i rodzaje działalności socjalnej określa pracodawca </a:t>
            </a:r>
            <a:br>
              <a:rPr lang="pl-PL" altLang="pl-PL">
                <a:latin typeface="Candara" panose="020E0502030303020204" pitchFamily="34" charset="0"/>
              </a:rPr>
            </a:br>
            <a:r>
              <a:rPr lang="pl-PL" altLang="pl-PL" b="1">
                <a:latin typeface="Candara" panose="020E0502030303020204" pitchFamily="34" charset="0"/>
              </a:rPr>
              <a:t>w </a:t>
            </a:r>
            <a:r>
              <a:rPr lang="pl-PL" altLang="pl-PL" b="1">
                <a:solidFill>
                  <a:srgbClr val="FFC000"/>
                </a:solidFill>
                <a:latin typeface="Candara" panose="020E0502030303020204" pitchFamily="34" charset="0"/>
              </a:rPr>
              <a:t>REGULAMINIE ZFŚS</a:t>
            </a:r>
            <a:r>
              <a:rPr lang="pl-PL" altLang="pl-PL" b="1">
                <a:latin typeface="Candara" panose="020E0502030303020204" pitchFamily="34" charset="0"/>
              </a:rPr>
              <a:t> </a:t>
            </a:r>
            <a:r>
              <a:rPr lang="pl-PL" altLang="pl-PL">
                <a:latin typeface="Candara" panose="020E0502030303020204" pitchFamily="34" charset="0"/>
              </a:rPr>
              <a:t>uzgodnionym z </a:t>
            </a:r>
            <a:r>
              <a:rPr lang="pl-PL" altLang="pl-PL" b="1">
                <a:solidFill>
                  <a:srgbClr val="FFC000"/>
                </a:solidFill>
                <a:latin typeface="Candara" panose="020E0502030303020204" pitchFamily="34" charset="0"/>
              </a:rPr>
              <a:t>zakładową organizacją związkową</a:t>
            </a:r>
            <a:r>
              <a:rPr lang="pl-PL" altLang="pl-PL">
                <a:latin typeface="Candara" panose="020E0502030303020204" pitchFamily="34" charset="0"/>
              </a:rPr>
              <a:t>. Pracodawca, u którego </a:t>
            </a:r>
            <a:r>
              <a:rPr lang="pl-PL" altLang="pl-PL" b="1">
                <a:solidFill>
                  <a:srgbClr val="FFC000"/>
                </a:solidFill>
                <a:latin typeface="Candara" panose="020E0502030303020204" pitchFamily="34" charset="0"/>
              </a:rPr>
              <a:t>nie działa zakładowa organizacja związkowa, uzgadnia regulamin z pracownikiem wybranym przez załogę </a:t>
            </a:r>
            <a:r>
              <a:rPr lang="pl-PL" altLang="pl-PL">
                <a:latin typeface="Candara" panose="020E0502030303020204" pitchFamily="34" charset="0"/>
              </a:rPr>
              <a:t>do reprezentowania jej interesów (art. 8  ust. 2 ustawy o ZFŚS)</a:t>
            </a:r>
          </a:p>
          <a:p>
            <a:pPr algn="just" eaLnBrk="1" hangingPunct="1">
              <a:lnSpc>
                <a:spcPct val="150000"/>
              </a:lnSpc>
            </a:pPr>
            <a:r>
              <a:rPr lang="pl-PL" altLang="pl-PL">
                <a:latin typeface="Candara" panose="020E0502030303020204" pitchFamily="34" charset="0"/>
              </a:rPr>
              <a:t>Regulamin uzgadniany w trybie określonym w art. 27 ust. 1 (jedna organizacja związkowa) lub art. 30 ust. 5 ustawy o związkach zawodowych ( co najmniej dwie organizacje zawiązkowe)</a:t>
            </a:r>
          </a:p>
        </p:txBody>
      </p:sp>
      <p:sp>
        <p:nvSpPr>
          <p:cNvPr id="22532" name="Prostokąt 5">
            <a:extLst>
              <a:ext uri="{FF2B5EF4-FFF2-40B4-BE49-F238E27FC236}">
                <a16:creationId xmlns="" xmlns:a16="http://schemas.microsoft.com/office/drawing/2014/main" id="{7B89AEA8-A7B3-46E4-A230-EBC53AD75342}"/>
              </a:ext>
            </a:extLst>
          </p:cNvPr>
          <p:cNvSpPr>
            <a:spLocks noChangeArrowheads="1"/>
          </p:cNvSpPr>
          <p:nvPr/>
        </p:nvSpPr>
        <p:spPr bwMode="auto">
          <a:xfrm>
            <a:off x="495300" y="88900"/>
            <a:ext cx="6357938" cy="461963"/>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ZFŚS – zasady tworzenia, wydatkowania</a:t>
            </a:r>
            <a:endParaRPr lang="pl-PL" altLang="pl-PL" sz="2400">
              <a:latin typeface="Candara" panose="020E0502030303020204" pitchFamily="34" charset="0"/>
            </a:endParaRPr>
          </a:p>
        </p:txBody>
      </p:sp>
      <p:grpSp>
        <p:nvGrpSpPr>
          <p:cNvPr id="22533" name="Grupa 5">
            <a:extLst>
              <a:ext uri="{FF2B5EF4-FFF2-40B4-BE49-F238E27FC236}">
                <a16:creationId xmlns="" xmlns:a16="http://schemas.microsoft.com/office/drawing/2014/main" id="{BA431601-366C-4F92-99E8-42491D3E4E38}"/>
              </a:ext>
            </a:extLst>
          </p:cNvPr>
          <p:cNvGrpSpPr>
            <a:grpSpLocks/>
          </p:cNvGrpSpPr>
          <p:nvPr/>
        </p:nvGrpSpPr>
        <p:grpSpPr bwMode="auto">
          <a:xfrm>
            <a:off x="323850" y="6302375"/>
            <a:ext cx="1857375" cy="646113"/>
            <a:chOff x="214282" y="6072206"/>
            <a:chExt cx="1857388" cy="646331"/>
          </a:xfrm>
        </p:grpSpPr>
        <p:sp>
          <p:nvSpPr>
            <p:cNvPr id="8" name="pole tekstowe 7">
              <a:extLst>
                <a:ext uri="{FF2B5EF4-FFF2-40B4-BE49-F238E27FC236}">
                  <a16:creationId xmlns="" xmlns:a16="http://schemas.microsoft.com/office/drawing/2014/main" id="{2BC3221A-38B1-4388-A25F-D8B8562CCA49}"/>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2535" name="Picture 2" descr="http://znp.olsztyn.pl/znp_logo.gif">
              <a:extLst>
                <a:ext uri="{FF2B5EF4-FFF2-40B4-BE49-F238E27FC236}">
                  <a16:creationId xmlns="" xmlns:a16="http://schemas.microsoft.com/office/drawing/2014/main" id="{E8969B00-4786-4AEA-9FF4-CD63D2DF56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ymbol zastępczy zawartości 1">
            <a:extLst>
              <a:ext uri="{FF2B5EF4-FFF2-40B4-BE49-F238E27FC236}">
                <a16:creationId xmlns="" xmlns:a16="http://schemas.microsoft.com/office/drawing/2014/main" id="{8C2ABF19-10C2-4CB3-A058-4B4609834295}"/>
              </a:ext>
            </a:extLst>
          </p:cNvPr>
          <p:cNvSpPr>
            <a:spLocks noGrp="1"/>
          </p:cNvSpPr>
          <p:nvPr>
            <p:ph idx="1"/>
          </p:nvPr>
        </p:nvSpPr>
        <p:spPr>
          <a:xfrm>
            <a:off x="457200" y="2132856"/>
            <a:ext cx="7704138" cy="4032994"/>
          </a:xfrm>
        </p:spPr>
        <p:txBody>
          <a:bodyPr/>
          <a:lstStyle/>
          <a:p>
            <a:r>
              <a:rPr lang="pl-PL" altLang="en-US" sz="2000" dirty="0"/>
              <a:t>W polskim </a:t>
            </a:r>
            <a:r>
              <a:rPr lang="pl-PL" altLang="en-US" sz="2000" dirty="0" smtClean="0"/>
              <a:t>prawie brak jednoznacznych  </a:t>
            </a:r>
            <a:r>
              <a:rPr lang="pl-PL" altLang="en-US" sz="2000" dirty="0"/>
              <a:t>definicji tych </a:t>
            </a:r>
            <a:r>
              <a:rPr lang="pl-PL" altLang="en-US" sz="2000" dirty="0" smtClean="0"/>
              <a:t>pojęć.</a:t>
            </a:r>
            <a:endParaRPr lang="pl-PL" altLang="en-US" sz="2000" dirty="0"/>
          </a:p>
          <a:p>
            <a:r>
              <a:rPr lang="pl-PL" altLang="en-US" sz="2000" dirty="0"/>
              <a:t>Pojęcie rodziny –definicje stworzono na potrzeby ustawy o pomocy społecznej ”osoby spokrewnione lub niespokrewnione pozostające w faktycznym związku, wspólnie zamieszkujące  i gospodarujące;</a:t>
            </a:r>
          </a:p>
          <a:p>
            <a:r>
              <a:rPr lang="pl-PL" altLang="en-US" sz="2000" dirty="0"/>
              <a:t>Gospodarstwo domowe ( pojęcie GUS) na potrzeby spisu ludności</a:t>
            </a:r>
          </a:p>
          <a:p>
            <a:r>
              <a:rPr lang="pl-PL" altLang="en-US" sz="2000" dirty="0"/>
              <a:t>„zespół osób mieszkających razem i wspólnie się utrzymujących</a:t>
            </a:r>
            <a:r>
              <a:rPr lang="pl-PL" altLang="en-US" sz="2000" dirty="0" smtClean="0"/>
              <a:t>”.</a:t>
            </a:r>
          </a:p>
          <a:p>
            <a:r>
              <a:rPr lang="pl-PL" altLang="en-US" sz="2000" dirty="0" smtClean="0"/>
              <a:t>Zgodnie z wyrokiem Trybunału Konstytucyjnego z dnia17 marca 1998r. ( sygn. Akt V. 23/97)  uzgadnianie-doprowadzenie do braku rozbieżności, wzajemne dostosowanie stanowisk.</a:t>
            </a:r>
            <a:endParaRPr lang="pl-PL" altLang="en-US" sz="2000" dirty="0"/>
          </a:p>
        </p:txBody>
      </p:sp>
      <p:sp>
        <p:nvSpPr>
          <p:cNvPr id="23555" name="Tytuł 2">
            <a:extLst>
              <a:ext uri="{FF2B5EF4-FFF2-40B4-BE49-F238E27FC236}">
                <a16:creationId xmlns="" xmlns:a16="http://schemas.microsoft.com/office/drawing/2014/main" id="{B28143A9-ADC1-43D2-B9F0-568D32CD9DDA}"/>
              </a:ext>
            </a:extLst>
          </p:cNvPr>
          <p:cNvSpPr>
            <a:spLocks noGrp="1"/>
          </p:cNvSpPr>
          <p:nvPr>
            <p:ph type="title"/>
          </p:nvPr>
        </p:nvSpPr>
        <p:spPr>
          <a:xfrm>
            <a:off x="457200" y="620688"/>
            <a:ext cx="8219256" cy="1224136"/>
          </a:xfrm>
        </p:spPr>
        <p:txBody>
          <a:bodyPr/>
          <a:lstStyle/>
          <a:p>
            <a:r>
              <a:rPr lang="pl-PL" altLang="en-US" sz="2400" dirty="0"/>
              <a:t>Definicja rodziny i gospodarstwa </a:t>
            </a:r>
            <a:r>
              <a:rPr lang="pl-PL" altLang="en-US" sz="2400" dirty="0" smtClean="0"/>
              <a:t>domowego, pojęcie uzgadnianie</a:t>
            </a:r>
            <a:br>
              <a:rPr lang="pl-PL" altLang="en-US" sz="2400" dirty="0" smtClean="0"/>
            </a:br>
            <a:endParaRPr lang="pl-PL" altLang="en-US" sz="2400" dirty="0"/>
          </a:p>
        </p:txBody>
      </p:sp>
      <p:grpSp>
        <p:nvGrpSpPr>
          <p:cNvPr id="23556" name="Grupa 5">
            <a:extLst>
              <a:ext uri="{FF2B5EF4-FFF2-40B4-BE49-F238E27FC236}">
                <a16:creationId xmlns="" xmlns:a16="http://schemas.microsoft.com/office/drawing/2014/main" id="{DDAC39DD-5A89-4F66-94FA-DD16987D38D5}"/>
              </a:ext>
            </a:extLst>
          </p:cNvPr>
          <p:cNvGrpSpPr>
            <a:grpSpLocks/>
          </p:cNvGrpSpPr>
          <p:nvPr/>
        </p:nvGrpSpPr>
        <p:grpSpPr bwMode="auto">
          <a:xfrm>
            <a:off x="250825" y="6191250"/>
            <a:ext cx="1857375" cy="646113"/>
            <a:chOff x="214282" y="6072206"/>
            <a:chExt cx="1857388" cy="646331"/>
          </a:xfrm>
        </p:grpSpPr>
        <p:sp>
          <p:nvSpPr>
            <p:cNvPr id="9" name="pole tekstowe 8">
              <a:extLst>
                <a:ext uri="{FF2B5EF4-FFF2-40B4-BE49-F238E27FC236}">
                  <a16:creationId xmlns="" xmlns:a16="http://schemas.microsoft.com/office/drawing/2014/main" id="{EB39E7D7-85E9-494D-8CEF-6FE824CA3701}"/>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3558" name="Picture 2" descr="http://znp.olsztyn.pl/znp_logo.gif">
              <a:extLst>
                <a:ext uri="{FF2B5EF4-FFF2-40B4-BE49-F238E27FC236}">
                  <a16:creationId xmlns="" xmlns:a16="http://schemas.microsoft.com/office/drawing/2014/main" id="{BE16E270-C565-4683-8481-028F2331CD3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Prostokąt 3">
            <a:extLst>
              <a:ext uri="{FF2B5EF4-FFF2-40B4-BE49-F238E27FC236}">
                <a16:creationId xmlns="" xmlns:a16="http://schemas.microsoft.com/office/drawing/2014/main" id="{E2CA1FB6-5BAA-4F5F-AC2B-8F985FC5521E}"/>
              </a:ext>
            </a:extLst>
          </p:cNvPr>
          <p:cNvSpPr>
            <a:spLocks noChangeArrowheads="1"/>
          </p:cNvSpPr>
          <p:nvPr/>
        </p:nvSpPr>
        <p:spPr bwMode="auto">
          <a:xfrm>
            <a:off x="428625" y="1357313"/>
            <a:ext cx="7715250"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a:latin typeface="Candara" panose="020E0502030303020204" pitchFamily="34" charset="0"/>
              </a:rPr>
              <a:t>Warunkiem obowiązywania </a:t>
            </a:r>
            <a:r>
              <a:rPr lang="pl-PL" altLang="pl-PL" b="1">
                <a:solidFill>
                  <a:srgbClr val="FFC000"/>
                </a:solidFill>
                <a:latin typeface="Candara" panose="020E0502030303020204" pitchFamily="34" charset="0"/>
              </a:rPr>
              <a:t>REGULAMINU ZFŚS </a:t>
            </a:r>
            <a:r>
              <a:rPr lang="pl-PL" altLang="pl-PL">
                <a:latin typeface="Candara" panose="020E0502030303020204" pitchFamily="34" charset="0"/>
              </a:rPr>
              <a:t>jest jego uzgodnienie </a:t>
            </a:r>
            <a:br>
              <a:rPr lang="pl-PL" altLang="pl-PL">
                <a:latin typeface="Candara" panose="020E0502030303020204" pitchFamily="34" charset="0"/>
              </a:rPr>
            </a:br>
            <a:r>
              <a:rPr lang="pl-PL" altLang="pl-PL">
                <a:latin typeface="Candara" panose="020E0502030303020204" pitchFamily="34" charset="0"/>
              </a:rPr>
              <a:t>z </a:t>
            </a:r>
            <a:r>
              <a:rPr lang="pl-PL" altLang="pl-PL" b="1">
                <a:solidFill>
                  <a:srgbClr val="FFC000"/>
                </a:solidFill>
                <a:latin typeface="Candara" panose="020E0502030303020204" pitchFamily="34" charset="0"/>
              </a:rPr>
              <a:t>organizacjami związkowymi działającymi w zakładzie pracy</a:t>
            </a:r>
            <a:r>
              <a:rPr lang="pl-PL" altLang="pl-PL">
                <a:latin typeface="Candara" panose="020E0502030303020204" pitchFamily="34" charset="0"/>
              </a:rPr>
              <a:t>. Dysponowanie przez pracodawcę środkami bez takiego uzgodnienia uprawnia te organizacje do żądania zwrotu od pracodawcy na rzecz funduszu rozdysponowanych kwot.</a:t>
            </a:r>
          </a:p>
          <a:p>
            <a:pPr algn="just" eaLnBrk="1" hangingPunct="1">
              <a:lnSpc>
                <a:spcPct val="150000"/>
              </a:lnSpc>
            </a:pPr>
            <a:r>
              <a:rPr lang="pl-PL" altLang="pl-PL">
                <a:latin typeface="Candara" panose="020E0502030303020204" pitchFamily="34" charset="0"/>
              </a:rPr>
              <a:t>Pracodawca administrujący środkami ZFŚS nie może ich wydatkować niezgodnie z regulaminem zakładowej działalności socjalnej, a postanowienia tego regulaminu nie mogą być sprzeczne z zasadą przyznawania świadczeń według kryterium socjalnego, czyli w zależności od sytuacji życiowej, rodzinnej i materialnej danej osoby. </a:t>
            </a:r>
          </a:p>
        </p:txBody>
      </p:sp>
      <p:sp>
        <p:nvSpPr>
          <p:cNvPr id="24579" name="Prostokąt 5">
            <a:extLst>
              <a:ext uri="{FF2B5EF4-FFF2-40B4-BE49-F238E27FC236}">
                <a16:creationId xmlns="" xmlns:a16="http://schemas.microsoft.com/office/drawing/2014/main" id="{1662F397-BBD8-48AB-8E8A-0646A0711776}"/>
              </a:ext>
            </a:extLst>
          </p:cNvPr>
          <p:cNvSpPr>
            <a:spLocks noChangeArrowheads="1"/>
          </p:cNvSpPr>
          <p:nvPr/>
        </p:nvSpPr>
        <p:spPr bwMode="auto">
          <a:xfrm>
            <a:off x="500063" y="357188"/>
            <a:ext cx="6357937" cy="4619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ZFŚS – zasady tworzenia, wydatkowania</a:t>
            </a:r>
            <a:endParaRPr lang="pl-PL" altLang="pl-PL" sz="2400">
              <a:latin typeface="Candara" panose="020E0502030303020204" pitchFamily="34" charset="0"/>
            </a:endParaRPr>
          </a:p>
        </p:txBody>
      </p:sp>
      <p:sp>
        <p:nvSpPr>
          <p:cNvPr id="24580" name="Prostokąt 6">
            <a:extLst>
              <a:ext uri="{FF2B5EF4-FFF2-40B4-BE49-F238E27FC236}">
                <a16:creationId xmlns="" xmlns:a16="http://schemas.microsoft.com/office/drawing/2014/main" id="{EA3E4A70-8FE9-4398-8C75-68B84FAD9D53}"/>
              </a:ext>
            </a:extLst>
          </p:cNvPr>
          <p:cNvSpPr>
            <a:spLocks noChangeArrowheads="1"/>
          </p:cNvSpPr>
          <p:nvPr/>
        </p:nvSpPr>
        <p:spPr bwMode="auto">
          <a:xfrm>
            <a:off x="2627313" y="6237288"/>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grpSp>
        <p:nvGrpSpPr>
          <p:cNvPr id="24581" name="Grupa 5">
            <a:extLst>
              <a:ext uri="{FF2B5EF4-FFF2-40B4-BE49-F238E27FC236}">
                <a16:creationId xmlns="" xmlns:a16="http://schemas.microsoft.com/office/drawing/2014/main" id="{A3312CC2-38AB-490E-979B-3A12CA12296F}"/>
              </a:ext>
            </a:extLst>
          </p:cNvPr>
          <p:cNvGrpSpPr>
            <a:grpSpLocks/>
          </p:cNvGrpSpPr>
          <p:nvPr/>
        </p:nvGrpSpPr>
        <p:grpSpPr bwMode="auto">
          <a:xfrm>
            <a:off x="250825" y="6191250"/>
            <a:ext cx="1857375" cy="646113"/>
            <a:chOff x="214282" y="6072206"/>
            <a:chExt cx="1857388" cy="646331"/>
          </a:xfrm>
        </p:grpSpPr>
        <p:sp>
          <p:nvSpPr>
            <p:cNvPr id="7" name="pole tekstowe 6">
              <a:extLst>
                <a:ext uri="{FF2B5EF4-FFF2-40B4-BE49-F238E27FC236}">
                  <a16:creationId xmlns="" xmlns:a16="http://schemas.microsoft.com/office/drawing/2014/main" id="{E7229A37-A0CF-4ACC-A1B9-6011D14B02FC}"/>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4583" name="Picture 2" descr="http://znp.olsztyn.pl/znp_logo.gif">
              <a:extLst>
                <a:ext uri="{FF2B5EF4-FFF2-40B4-BE49-F238E27FC236}">
                  <a16:creationId xmlns="" xmlns:a16="http://schemas.microsoft.com/office/drawing/2014/main" id="{08904045-D659-4294-B569-913A37C74B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ymbol zastępczy zawartości 2">
            <a:extLst>
              <a:ext uri="{FF2B5EF4-FFF2-40B4-BE49-F238E27FC236}">
                <a16:creationId xmlns="" xmlns:a16="http://schemas.microsoft.com/office/drawing/2014/main" id="{84389FA3-97C6-4A8A-AC35-C51C605BC4CA}"/>
              </a:ext>
            </a:extLst>
          </p:cNvPr>
          <p:cNvSpPr>
            <a:spLocks noGrp="1"/>
          </p:cNvSpPr>
          <p:nvPr>
            <p:ph idx="1"/>
          </p:nvPr>
        </p:nvSpPr>
        <p:spPr>
          <a:xfrm>
            <a:off x="539750" y="908050"/>
            <a:ext cx="8153400" cy="5216525"/>
          </a:xfrm>
        </p:spPr>
        <p:txBody>
          <a:bodyPr/>
          <a:lstStyle/>
          <a:p>
            <a:pPr algn="just" eaLnBrk="1" hangingPunct="1"/>
            <a:r>
              <a:rPr lang="pl-PL" altLang="pl-PL" sz="2000"/>
              <a:t>Komisje socjalne nie mają umocowania prawnego</a:t>
            </a:r>
          </a:p>
          <a:p>
            <a:pPr algn="just" eaLnBrk="1" hangingPunct="1"/>
            <a:r>
              <a:rPr lang="pl-PL" altLang="pl-PL" sz="2000"/>
              <a:t>Zgodnie z art. 27 ust. 2 ustawy o związkach zawodowych przyznawanie pracownikom świadczeń z funduszu  dokonywane jest w uzgodnieniu z zakładowa organizacją związkową.</a:t>
            </a:r>
          </a:p>
          <a:p>
            <a:pPr algn="just" eaLnBrk="1" hangingPunct="1"/>
            <a:r>
              <a:rPr lang="pl-PL" altLang="pl-PL" sz="2000"/>
              <a:t>Z kręgu podmiotów uprawnionych do uczestniczenia w procedurze uzgodnieniowej wyłączeni są przedstawiciele emerytów i rencistów, nauczycieli, pracowników niepedagogicznych.</a:t>
            </a:r>
          </a:p>
          <a:p>
            <a:pPr algn="just" eaLnBrk="1" hangingPunct="1"/>
            <a:r>
              <a:rPr lang="pl-PL" altLang="pl-PL" sz="2000"/>
              <a:t>Powstaje wątpliwość  prawna, czy członkowie komisji mogą przetwarzać dane osobowe uprawnionych do funduszu. Czy osoba uprawniona, może być zobowiązana do wyrażania zgody na przetwarzanie danych osobowych przez osoby, które nie mają umocowania prawnego do przyznawania pomocy socjalnej. W obecnym stanie prawnym funkcjonowanie komisji socjalnych jest wątpliwe ( stanowisko prawników ZNP w kontekście przepisów RODO) </a:t>
            </a:r>
          </a:p>
        </p:txBody>
      </p:sp>
      <p:sp>
        <p:nvSpPr>
          <p:cNvPr id="25603" name="Tytuł 1">
            <a:extLst>
              <a:ext uri="{FF2B5EF4-FFF2-40B4-BE49-F238E27FC236}">
                <a16:creationId xmlns="" xmlns:a16="http://schemas.microsoft.com/office/drawing/2014/main" id="{9D42979D-C3D7-4272-9B3D-D6C04F00F0ED}"/>
              </a:ext>
            </a:extLst>
          </p:cNvPr>
          <p:cNvSpPr>
            <a:spLocks noGrp="1"/>
          </p:cNvSpPr>
          <p:nvPr>
            <p:ph type="title"/>
          </p:nvPr>
        </p:nvSpPr>
        <p:spPr>
          <a:xfrm>
            <a:off x="0" y="188913"/>
            <a:ext cx="10637838" cy="936625"/>
          </a:xfrm>
        </p:spPr>
        <p:txBody>
          <a:bodyPr/>
          <a:lstStyle/>
          <a:p>
            <a:pPr eaLnBrk="1" hangingPunct="1"/>
            <a:r>
              <a:rPr lang="pl-PL" altLang="pl-PL" sz="2800"/>
              <a:t>Komisje socjalne-ochrona danych osobowych</a:t>
            </a:r>
          </a:p>
        </p:txBody>
      </p:sp>
      <p:grpSp>
        <p:nvGrpSpPr>
          <p:cNvPr id="25604" name="Grupa 5">
            <a:extLst>
              <a:ext uri="{FF2B5EF4-FFF2-40B4-BE49-F238E27FC236}">
                <a16:creationId xmlns="" xmlns:a16="http://schemas.microsoft.com/office/drawing/2014/main" id="{7934F7B9-0642-4AE7-8D56-B2DA3AF93FEC}"/>
              </a:ext>
            </a:extLst>
          </p:cNvPr>
          <p:cNvGrpSpPr>
            <a:grpSpLocks/>
          </p:cNvGrpSpPr>
          <p:nvPr/>
        </p:nvGrpSpPr>
        <p:grpSpPr bwMode="auto">
          <a:xfrm>
            <a:off x="214313" y="6215063"/>
            <a:ext cx="1857375" cy="646112"/>
            <a:chOff x="214282" y="6072206"/>
            <a:chExt cx="1857388" cy="646331"/>
          </a:xfrm>
        </p:grpSpPr>
        <p:sp>
          <p:nvSpPr>
            <p:cNvPr id="5" name="pole tekstowe 4">
              <a:extLst>
                <a:ext uri="{FF2B5EF4-FFF2-40B4-BE49-F238E27FC236}">
                  <a16:creationId xmlns="" xmlns:a16="http://schemas.microsoft.com/office/drawing/2014/main" id="{2E9E01C9-53B5-4D7B-B0D6-CA7C576F64C3}"/>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5606" name="Picture 2" descr="http://znp.olsztyn.pl/znp_logo.gif">
              <a:extLst>
                <a:ext uri="{FF2B5EF4-FFF2-40B4-BE49-F238E27FC236}">
                  <a16:creationId xmlns="" xmlns:a16="http://schemas.microsoft.com/office/drawing/2014/main" id="{3C753FB7-BE15-475D-9E1C-0E7F444DE0C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Prostokąt 4">
            <a:extLst>
              <a:ext uri="{FF2B5EF4-FFF2-40B4-BE49-F238E27FC236}">
                <a16:creationId xmlns="" xmlns:a16="http://schemas.microsoft.com/office/drawing/2014/main" id="{83AB6B91-51FA-4885-BEB4-8E1D1FAA678F}"/>
              </a:ext>
            </a:extLst>
          </p:cNvPr>
          <p:cNvSpPr>
            <a:spLocks noChangeArrowheads="1"/>
          </p:cNvSpPr>
          <p:nvPr/>
        </p:nvSpPr>
        <p:spPr bwMode="auto">
          <a:xfrm>
            <a:off x="500063" y="357188"/>
            <a:ext cx="6357937" cy="4619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ZFŚS – zasady tworzenia, wydatkowania</a:t>
            </a:r>
            <a:endParaRPr lang="pl-PL" altLang="pl-PL" sz="2400">
              <a:latin typeface="Candara" panose="020E0502030303020204" pitchFamily="34" charset="0"/>
            </a:endParaRPr>
          </a:p>
        </p:txBody>
      </p:sp>
      <p:sp>
        <p:nvSpPr>
          <p:cNvPr id="26627" name="Prostokąt 5">
            <a:extLst>
              <a:ext uri="{FF2B5EF4-FFF2-40B4-BE49-F238E27FC236}">
                <a16:creationId xmlns="" xmlns:a16="http://schemas.microsoft.com/office/drawing/2014/main" id="{C8E010B7-FC8C-4B02-8D4E-6D173E7CE053}"/>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26628" name="Prostokąt 3">
            <a:extLst>
              <a:ext uri="{FF2B5EF4-FFF2-40B4-BE49-F238E27FC236}">
                <a16:creationId xmlns="" xmlns:a16="http://schemas.microsoft.com/office/drawing/2014/main" id="{3C025335-73C9-49E5-A60D-B33C8733A4D4}"/>
              </a:ext>
            </a:extLst>
          </p:cNvPr>
          <p:cNvSpPr>
            <a:spLocks noChangeArrowheads="1"/>
          </p:cNvSpPr>
          <p:nvPr/>
        </p:nvSpPr>
        <p:spPr bwMode="auto">
          <a:xfrm>
            <a:off x="500063" y="2571750"/>
            <a:ext cx="8143875" cy="2640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sz="1600">
                <a:latin typeface="Candara" panose="020E0502030303020204" pitchFamily="34" charset="0"/>
              </a:rPr>
              <a:t>Żaden z przepisów </a:t>
            </a:r>
            <a:r>
              <a:rPr lang="pl-PL" altLang="pl-PL" sz="1600" b="1">
                <a:solidFill>
                  <a:srgbClr val="FFC000"/>
                </a:solidFill>
                <a:latin typeface="Candara" panose="020E0502030303020204" pitchFamily="34" charset="0"/>
              </a:rPr>
              <a:t>nie uzależnia </a:t>
            </a:r>
            <a:r>
              <a:rPr lang="pl-PL" altLang="pl-PL" sz="1600">
                <a:latin typeface="Candara" panose="020E0502030303020204" pitchFamily="34" charset="0"/>
              </a:rPr>
              <a:t>też możliwości korzystania z pomocy funduszu </a:t>
            </a:r>
            <a:br>
              <a:rPr lang="pl-PL" altLang="pl-PL" sz="1600">
                <a:latin typeface="Candara" panose="020E0502030303020204" pitchFamily="34" charset="0"/>
              </a:rPr>
            </a:br>
            <a:r>
              <a:rPr lang="pl-PL" altLang="pl-PL" sz="1600" b="1">
                <a:solidFill>
                  <a:srgbClr val="FFC000"/>
                </a:solidFill>
                <a:latin typeface="Candara" panose="020E0502030303020204" pitchFamily="34" charset="0"/>
              </a:rPr>
              <a:t>od wymiaru czasu pracy</a:t>
            </a:r>
            <a:r>
              <a:rPr lang="pl-PL" altLang="pl-PL" sz="1600">
                <a:latin typeface="Candara" panose="020E0502030303020204" pitchFamily="34" charset="0"/>
              </a:rPr>
              <a:t>. </a:t>
            </a:r>
          </a:p>
          <a:p>
            <a:pPr algn="just" eaLnBrk="1" hangingPunct="1">
              <a:lnSpc>
                <a:spcPct val="150000"/>
              </a:lnSpc>
            </a:pPr>
            <a:r>
              <a:rPr lang="pl-PL" altLang="pl-PL" sz="1600">
                <a:latin typeface="Candara" panose="020E0502030303020204" pitchFamily="34" charset="0"/>
              </a:rPr>
              <a:t>Żaden też </a:t>
            </a:r>
            <a:r>
              <a:rPr lang="pl-PL" altLang="pl-PL" sz="1600" b="1">
                <a:solidFill>
                  <a:srgbClr val="FFC000"/>
                </a:solidFill>
                <a:latin typeface="Candara" panose="020E0502030303020204" pitchFamily="34" charset="0"/>
              </a:rPr>
              <a:t>nie stanowi, iż zatrudniony może korzystać z niej tylko w jednym zakładzie pracy</a:t>
            </a:r>
            <a:r>
              <a:rPr lang="pl-PL" altLang="pl-PL" sz="1600">
                <a:latin typeface="Candara" panose="020E0502030303020204" pitchFamily="34" charset="0"/>
              </a:rPr>
              <a:t>. </a:t>
            </a:r>
          </a:p>
          <a:p>
            <a:pPr algn="just" eaLnBrk="1" hangingPunct="1">
              <a:lnSpc>
                <a:spcPct val="150000"/>
              </a:lnSpc>
            </a:pPr>
            <a:r>
              <a:rPr lang="pl-PL" altLang="pl-PL" sz="1600">
                <a:latin typeface="Candara" panose="020E0502030303020204" pitchFamily="34" charset="0"/>
              </a:rPr>
              <a:t>Pracownik, może zatem bez przeszkód korzystać z funduszu socjalnego  u wszystkich pracodawców, u których pracuje i to bez względu na to, że świadczy pracę jedynie na część etatu. Jednocześnie jednak musi pamiętać, że przyznawanie ulgowych usług i świadczeń oraz wysokość dopłat z </a:t>
            </a:r>
            <a:r>
              <a:rPr lang="pl-PL" altLang="pl-PL" sz="1600" b="1">
                <a:solidFill>
                  <a:srgbClr val="FFC000"/>
                </a:solidFill>
                <a:latin typeface="Candara" panose="020E0502030303020204" pitchFamily="34" charset="0"/>
              </a:rPr>
              <a:t>ZFŚS</a:t>
            </a:r>
            <a:r>
              <a:rPr lang="pl-PL" altLang="pl-PL" sz="1600">
                <a:latin typeface="Candara" panose="020E0502030303020204" pitchFamily="34" charset="0"/>
              </a:rPr>
              <a:t> uzależnione jest od spełnienia pewnych warunków.</a:t>
            </a:r>
          </a:p>
        </p:txBody>
      </p:sp>
      <p:sp>
        <p:nvSpPr>
          <p:cNvPr id="26629" name="Prostokąt 6">
            <a:extLst>
              <a:ext uri="{FF2B5EF4-FFF2-40B4-BE49-F238E27FC236}">
                <a16:creationId xmlns="" xmlns:a16="http://schemas.microsoft.com/office/drawing/2014/main" id="{85C73F2E-010C-489E-B093-3C469B049475}"/>
              </a:ext>
            </a:extLst>
          </p:cNvPr>
          <p:cNvSpPr>
            <a:spLocks noChangeArrowheads="1"/>
          </p:cNvSpPr>
          <p:nvPr/>
        </p:nvSpPr>
        <p:spPr bwMode="auto">
          <a:xfrm>
            <a:off x="571500" y="1285875"/>
            <a:ext cx="8215313"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sz="1600" b="1">
                <a:solidFill>
                  <a:srgbClr val="FFC000"/>
                </a:solidFill>
                <a:latin typeface="Candara" panose="020E0502030303020204" pitchFamily="34" charset="0"/>
              </a:rPr>
              <a:t>Staż pracy </a:t>
            </a:r>
            <a:r>
              <a:rPr lang="pl-PL" altLang="pl-PL" sz="1600">
                <a:latin typeface="Candara" panose="020E0502030303020204" pitchFamily="34" charset="0"/>
              </a:rPr>
              <a:t>- prawo pracownika do korzystania ze świadczeń z ZFŚS powstaje w momencie nawiązania stosunku pracy, nie można zatem ograniczać go nakładając dodatkowe kryterium zakładowego lub ogólnego stażu pracy</a:t>
            </a:r>
          </a:p>
        </p:txBody>
      </p:sp>
      <p:grpSp>
        <p:nvGrpSpPr>
          <p:cNvPr id="26630" name="Grupa 6">
            <a:extLst>
              <a:ext uri="{FF2B5EF4-FFF2-40B4-BE49-F238E27FC236}">
                <a16:creationId xmlns="" xmlns:a16="http://schemas.microsoft.com/office/drawing/2014/main" id="{29C0D795-8BF7-4EBA-B361-A047EAF35B6A}"/>
              </a:ext>
            </a:extLst>
          </p:cNvPr>
          <p:cNvGrpSpPr>
            <a:grpSpLocks/>
          </p:cNvGrpSpPr>
          <p:nvPr/>
        </p:nvGrpSpPr>
        <p:grpSpPr bwMode="auto">
          <a:xfrm>
            <a:off x="361950" y="6292850"/>
            <a:ext cx="1857375" cy="646113"/>
            <a:chOff x="214282" y="6072206"/>
            <a:chExt cx="1857388" cy="646331"/>
          </a:xfrm>
        </p:grpSpPr>
        <p:sp>
          <p:nvSpPr>
            <p:cNvPr id="9" name="pole tekstowe 8">
              <a:extLst>
                <a:ext uri="{FF2B5EF4-FFF2-40B4-BE49-F238E27FC236}">
                  <a16:creationId xmlns="" xmlns:a16="http://schemas.microsoft.com/office/drawing/2014/main" id="{CFAE91FA-296A-4B53-8AD4-70B867D09E07}"/>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6632" name="Picture 2" descr="http://znp.olsztyn.pl/znp_logo.gif">
              <a:extLst>
                <a:ext uri="{FF2B5EF4-FFF2-40B4-BE49-F238E27FC236}">
                  <a16:creationId xmlns="" xmlns:a16="http://schemas.microsoft.com/office/drawing/2014/main" id="{9EE3CA65-5F8C-4F89-91DA-5F2D3BC58A4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Prostokąt 4">
            <a:extLst>
              <a:ext uri="{FF2B5EF4-FFF2-40B4-BE49-F238E27FC236}">
                <a16:creationId xmlns="" xmlns:a16="http://schemas.microsoft.com/office/drawing/2014/main" id="{75B8E788-97F9-43E5-A40C-C7210B6FD742}"/>
              </a:ext>
            </a:extLst>
          </p:cNvPr>
          <p:cNvSpPr>
            <a:spLocks noChangeArrowheads="1"/>
          </p:cNvSpPr>
          <p:nvPr/>
        </p:nvSpPr>
        <p:spPr bwMode="auto">
          <a:xfrm>
            <a:off x="500063" y="357188"/>
            <a:ext cx="6357937" cy="4619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ZFŚS – zasady tworzenia, wydatkowania</a:t>
            </a:r>
            <a:endParaRPr lang="pl-PL" altLang="pl-PL" sz="2400">
              <a:latin typeface="Candara" panose="020E0502030303020204" pitchFamily="34" charset="0"/>
            </a:endParaRPr>
          </a:p>
        </p:txBody>
      </p:sp>
      <p:sp>
        <p:nvSpPr>
          <p:cNvPr id="27651" name="Prostokąt 5">
            <a:extLst>
              <a:ext uri="{FF2B5EF4-FFF2-40B4-BE49-F238E27FC236}">
                <a16:creationId xmlns="" xmlns:a16="http://schemas.microsoft.com/office/drawing/2014/main" id="{2AEE6058-B66E-40F2-9BFE-D2914C827715}"/>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27652" name="Prostokąt 6">
            <a:extLst>
              <a:ext uri="{FF2B5EF4-FFF2-40B4-BE49-F238E27FC236}">
                <a16:creationId xmlns="" xmlns:a16="http://schemas.microsoft.com/office/drawing/2014/main" id="{146437CB-1321-46AE-9B87-38505AFDD603}"/>
              </a:ext>
            </a:extLst>
          </p:cNvPr>
          <p:cNvSpPr>
            <a:spLocks noChangeArrowheads="1"/>
          </p:cNvSpPr>
          <p:nvPr/>
        </p:nvSpPr>
        <p:spPr bwMode="auto">
          <a:xfrm>
            <a:off x="500063" y="928688"/>
            <a:ext cx="6357937" cy="3698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a:solidFill>
                  <a:srgbClr val="002060"/>
                </a:solidFill>
                <a:latin typeface="Candara" panose="020E0502030303020204" pitchFamily="34" charset="0"/>
              </a:rPr>
              <a:t>Żądanie zaświadczeń o sytuacji materialnej nie dyskryminuje</a:t>
            </a:r>
            <a:endParaRPr lang="pl-PL" altLang="pl-PL" b="1">
              <a:solidFill>
                <a:srgbClr val="002060"/>
              </a:solidFill>
              <a:latin typeface="Tw Cen MT" panose="020B0602020104020603" pitchFamily="34" charset="0"/>
            </a:endParaRPr>
          </a:p>
        </p:txBody>
      </p:sp>
      <p:sp>
        <p:nvSpPr>
          <p:cNvPr id="27653" name="Prostokąt 7">
            <a:extLst>
              <a:ext uri="{FF2B5EF4-FFF2-40B4-BE49-F238E27FC236}">
                <a16:creationId xmlns="" xmlns:a16="http://schemas.microsoft.com/office/drawing/2014/main" id="{3FD1059A-B6B3-4AEA-9D92-DF8C81C895EC}"/>
              </a:ext>
            </a:extLst>
          </p:cNvPr>
          <p:cNvSpPr>
            <a:spLocks noChangeArrowheads="1"/>
          </p:cNvSpPr>
          <p:nvPr/>
        </p:nvSpPr>
        <p:spPr bwMode="auto">
          <a:xfrm>
            <a:off x="468313" y="1557338"/>
            <a:ext cx="820737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a:latin typeface="Candara" panose="020E0502030303020204" pitchFamily="34" charset="0"/>
              </a:rPr>
              <a:t>Niejednokrotnie pracodawcy uzależniają otrzymanie świadczeń z funduszu </a:t>
            </a:r>
            <a:br>
              <a:rPr lang="pl-PL" altLang="pl-PL">
                <a:latin typeface="Candara" panose="020E0502030303020204" pitchFamily="34" charset="0"/>
              </a:rPr>
            </a:br>
            <a:r>
              <a:rPr lang="pl-PL" altLang="pl-PL">
                <a:latin typeface="Candara" panose="020E0502030303020204" pitchFamily="34" charset="0"/>
              </a:rPr>
              <a:t>od przedłożenia dokumentów obrazujących sytuację materialną osoby uprawnionej do skorzystania z pomocy. W </a:t>
            </a:r>
            <a:r>
              <a:rPr lang="pl-PL" altLang="pl-PL" b="1">
                <a:solidFill>
                  <a:srgbClr val="FFC000"/>
                </a:solidFill>
                <a:latin typeface="Candara" panose="020E0502030303020204" pitchFamily="34" charset="0"/>
              </a:rPr>
              <a:t>REGULAMINACH ZFŚS </a:t>
            </a:r>
            <a:r>
              <a:rPr lang="pl-PL" altLang="pl-PL">
                <a:latin typeface="Candara" panose="020E0502030303020204" pitchFamily="34" charset="0"/>
              </a:rPr>
              <a:t>pojawiają się np. postanowienia, zgodnie, z którymi </a:t>
            </a:r>
            <a:r>
              <a:rPr lang="pl-PL" altLang="pl-PL" b="1">
                <a:latin typeface="Candara" panose="020E0502030303020204" pitchFamily="34" charset="0"/>
              </a:rPr>
              <a:t>pracownik ubiegający się o dofinansowanie zobowiązany jest przedstawić roczne rozliczenie podatkowe czy zaświadczenie </a:t>
            </a:r>
            <a:br>
              <a:rPr lang="pl-PL" altLang="pl-PL" b="1">
                <a:latin typeface="Candara" panose="020E0502030303020204" pitchFamily="34" charset="0"/>
              </a:rPr>
            </a:br>
            <a:r>
              <a:rPr lang="pl-PL" altLang="pl-PL" b="1">
                <a:latin typeface="Candara" panose="020E0502030303020204" pitchFamily="34" charset="0"/>
              </a:rPr>
              <a:t>o dochodach uzyskiwanych w innym miejscu pracy</a:t>
            </a:r>
            <a:r>
              <a:rPr lang="pl-PL" altLang="pl-PL">
                <a:latin typeface="Candara" panose="020E0502030303020204" pitchFamily="34" charset="0"/>
              </a:rPr>
              <a:t>. Oceniając  sytuację rodzinną materialną i finansową, należy brać pod uwagę także dochody członków rodziny pozostających we wspólnym gospodarstwie z pracownikiem.</a:t>
            </a:r>
            <a:endParaRPr lang="pl-PL" altLang="pl-PL">
              <a:latin typeface="Tw Cen MT" panose="020B0602020104020603" pitchFamily="34" charset="0"/>
            </a:endParaRPr>
          </a:p>
        </p:txBody>
      </p:sp>
      <p:sp>
        <p:nvSpPr>
          <p:cNvPr id="27654" name="Prostokąt 8">
            <a:extLst>
              <a:ext uri="{FF2B5EF4-FFF2-40B4-BE49-F238E27FC236}">
                <a16:creationId xmlns="" xmlns:a16="http://schemas.microsoft.com/office/drawing/2014/main" id="{5D7CAEB1-D4B8-4258-ACA6-A49F3CE43E70}"/>
              </a:ext>
            </a:extLst>
          </p:cNvPr>
          <p:cNvSpPr>
            <a:spLocks noChangeArrowheads="1"/>
          </p:cNvSpPr>
          <p:nvPr/>
        </p:nvSpPr>
        <p:spPr bwMode="auto">
          <a:xfrm>
            <a:off x="395288" y="5589588"/>
            <a:ext cx="8072437" cy="646112"/>
          </a:xfrm>
          <a:prstGeom prst="rect">
            <a:avLst/>
          </a:prstGeom>
          <a:solidFill>
            <a:srgbClr val="7030A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b="1">
                <a:solidFill>
                  <a:srgbClr val="FFC000"/>
                </a:solidFill>
                <a:latin typeface="Candara" panose="020E0502030303020204" pitchFamily="34" charset="0"/>
              </a:rPr>
              <a:t>ŻĄDANIA W TYM ZAKRESIE ANI NIE GODZĄ W OBOWIĄZUJĄCE PRZEPISY,</a:t>
            </a:r>
            <a:br>
              <a:rPr lang="pl-PL" altLang="pl-PL" b="1">
                <a:solidFill>
                  <a:srgbClr val="FFC000"/>
                </a:solidFill>
                <a:latin typeface="Candara" panose="020E0502030303020204" pitchFamily="34" charset="0"/>
              </a:rPr>
            </a:br>
            <a:r>
              <a:rPr lang="pl-PL" altLang="pl-PL" b="1">
                <a:solidFill>
                  <a:srgbClr val="FFC000"/>
                </a:solidFill>
                <a:latin typeface="Candara" panose="020E0502030303020204" pitchFamily="34" charset="0"/>
              </a:rPr>
              <a:t> ANI TEŻ NIE SĄ DYSKRYMINUJĄCE.</a:t>
            </a:r>
            <a:endParaRPr lang="pl-PL" altLang="pl-PL">
              <a:solidFill>
                <a:srgbClr val="FFC000"/>
              </a:solidFill>
              <a:latin typeface="Tw Cen MT" panose="020B0602020104020603" pitchFamily="34" charset="0"/>
            </a:endParaRPr>
          </a:p>
        </p:txBody>
      </p:sp>
      <p:grpSp>
        <p:nvGrpSpPr>
          <p:cNvPr id="27655" name="Grupa 7">
            <a:extLst>
              <a:ext uri="{FF2B5EF4-FFF2-40B4-BE49-F238E27FC236}">
                <a16:creationId xmlns="" xmlns:a16="http://schemas.microsoft.com/office/drawing/2014/main" id="{5228BCAB-E8D7-4526-81DF-D8F1F3567058}"/>
              </a:ext>
            </a:extLst>
          </p:cNvPr>
          <p:cNvGrpSpPr>
            <a:grpSpLocks/>
          </p:cNvGrpSpPr>
          <p:nvPr/>
        </p:nvGrpSpPr>
        <p:grpSpPr bwMode="auto">
          <a:xfrm>
            <a:off x="400050" y="6292850"/>
            <a:ext cx="1857375" cy="646113"/>
            <a:chOff x="214282" y="6072206"/>
            <a:chExt cx="1857388" cy="646331"/>
          </a:xfrm>
        </p:grpSpPr>
        <p:sp>
          <p:nvSpPr>
            <p:cNvPr id="9" name="pole tekstowe 8">
              <a:extLst>
                <a:ext uri="{FF2B5EF4-FFF2-40B4-BE49-F238E27FC236}">
                  <a16:creationId xmlns="" xmlns:a16="http://schemas.microsoft.com/office/drawing/2014/main" id="{9EA62008-2292-4439-9A2B-B78F3E58D602}"/>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7657" name="Picture 2" descr="http://znp.olsztyn.pl/znp_logo.gif">
              <a:extLst>
                <a:ext uri="{FF2B5EF4-FFF2-40B4-BE49-F238E27FC236}">
                  <a16:creationId xmlns="" xmlns:a16="http://schemas.microsoft.com/office/drawing/2014/main" id="{D96E5335-5ADC-43F0-B46E-778228023E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rostokąt 4">
            <a:extLst>
              <a:ext uri="{FF2B5EF4-FFF2-40B4-BE49-F238E27FC236}">
                <a16:creationId xmlns="" xmlns:a16="http://schemas.microsoft.com/office/drawing/2014/main" id="{D7BEF2FE-8125-4759-A101-725F412FCAFA}"/>
              </a:ext>
            </a:extLst>
          </p:cNvPr>
          <p:cNvSpPr>
            <a:spLocks noChangeArrowheads="1"/>
          </p:cNvSpPr>
          <p:nvPr/>
        </p:nvSpPr>
        <p:spPr bwMode="auto">
          <a:xfrm>
            <a:off x="500063" y="357188"/>
            <a:ext cx="6357937" cy="4619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ZFŚS – zasady tworzenia, wydatkowania</a:t>
            </a:r>
            <a:endParaRPr lang="pl-PL" altLang="pl-PL" sz="2400">
              <a:latin typeface="Candara" panose="020E0502030303020204" pitchFamily="34" charset="0"/>
            </a:endParaRPr>
          </a:p>
        </p:txBody>
      </p:sp>
      <p:sp>
        <p:nvSpPr>
          <p:cNvPr id="28675" name="Prostokąt 5">
            <a:extLst>
              <a:ext uri="{FF2B5EF4-FFF2-40B4-BE49-F238E27FC236}">
                <a16:creationId xmlns="" xmlns:a16="http://schemas.microsoft.com/office/drawing/2014/main" id="{C9CD6FE8-0417-4FA9-967F-F937A10E78CE}"/>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28676" name="Prostokąt 6">
            <a:extLst>
              <a:ext uri="{FF2B5EF4-FFF2-40B4-BE49-F238E27FC236}">
                <a16:creationId xmlns="" xmlns:a16="http://schemas.microsoft.com/office/drawing/2014/main" id="{9A1333EF-1F13-4280-8EE7-0319DD807790}"/>
              </a:ext>
            </a:extLst>
          </p:cNvPr>
          <p:cNvSpPr>
            <a:spLocks noChangeArrowheads="1"/>
          </p:cNvSpPr>
          <p:nvPr/>
        </p:nvSpPr>
        <p:spPr bwMode="auto">
          <a:xfrm>
            <a:off x="500063" y="928688"/>
            <a:ext cx="6357937" cy="3698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a:solidFill>
                  <a:srgbClr val="002060"/>
                </a:solidFill>
                <a:latin typeface="Candara" panose="020E0502030303020204" pitchFamily="34" charset="0"/>
              </a:rPr>
              <a:t>Żądanie zaświadczeń o sytuacji materialnej nie dyskryminuje</a:t>
            </a:r>
            <a:endParaRPr lang="pl-PL" altLang="pl-PL" b="1">
              <a:solidFill>
                <a:srgbClr val="002060"/>
              </a:solidFill>
              <a:latin typeface="Tw Cen MT" panose="020B0602020104020603" pitchFamily="34" charset="0"/>
            </a:endParaRPr>
          </a:p>
        </p:txBody>
      </p:sp>
      <p:sp>
        <p:nvSpPr>
          <p:cNvPr id="28677" name="Prostokąt 9">
            <a:extLst>
              <a:ext uri="{FF2B5EF4-FFF2-40B4-BE49-F238E27FC236}">
                <a16:creationId xmlns="" xmlns:a16="http://schemas.microsoft.com/office/drawing/2014/main" id="{012D0B34-BAF8-4703-9F46-467A17D58205}"/>
              </a:ext>
            </a:extLst>
          </p:cNvPr>
          <p:cNvSpPr>
            <a:spLocks noChangeArrowheads="1"/>
          </p:cNvSpPr>
          <p:nvPr/>
        </p:nvSpPr>
        <p:spPr bwMode="auto">
          <a:xfrm>
            <a:off x="468313" y="1412875"/>
            <a:ext cx="8215312" cy="2584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a:latin typeface="Candara" panose="020E0502030303020204" pitchFamily="34" charset="0"/>
              </a:rPr>
              <a:t>Biorąc bowiem pod uwagę, że możliwość korzystania z funduszu uzależniona jest wyłącznie od kryteriów o charakterze socjalnym, to nie może być obojętne, </a:t>
            </a:r>
            <a:br>
              <a:rPr lang="pl-PL" altLang="pl-PL">
                <a:latin typeface="Candara" panose="020E0502030303020204" pitchFamily="34" charset="0"/>
              </a:rPr>
            </a:br>
            <a:r>
              <a:rPr lang="pl-PL" altLang="pl-PL">
                <a:latin typeface="Candara" panose="020E0502030303020204" pitchFamily="34" charset="0"/>
              </a:rPr>
              <a:t>czy i jakie dochody pracownik osiąga poza zakładem pracy, w którym ubiega się </a:t>
            </a:r>
            <a:br>
              <a:rPr lang="pl-PL" altLang="pl-PL">
                <a:latin typeface="Candara" panose="020E0502030303020204" pitchFamily="34" charset="0"/>
              </a:rPr>
            </a:br>
            <a:r>
              <a:rPr lang="pl-PL" altLang="pl-PL">
                <a:latin typeface="Candara" panose="020E0502030303020204" pitchFamily="34" charset="0"/>
              </a:rPr>
              <a:t>o świadczenie oraz jaka jest sytuacja życiowa członków jego rodziny (osób), z którymi prowadzi wspólne gospodarstwo domowe </a:t>
            </a:r>
          </a:p>
          <a:p>
            <a:pPr algn="just" eaLnBrk="1" hangingPunct="1">
              <a:lnSpc>
                <a:spcPct val="150000"/>
              </a:lnSpc>
            </a:pPr>
            <a:r>
              <a:rPr lang="pl-PL" altLang="pl-PL">
                <a:latin typeface="Candara" panose="020E0502030303020204" pitchFamily="34" charset="0"/>
              </a:rPr>
              <a:t>(</a:t>
            </a:r>
            <a:r>
              <a:rPr lang="pl-PL" altLang="pl-PL" i="1">
                <a:latin typeface="Candara" panose="020E0502030303020204" pitchFamily="34" charset="0"/>
              </a:rPr>
              <a:t>por. uzasadnienie wyroku SN z 8 maja 2002 r., I PKN 267/01</a:t>
            </a:r>
            <a:r>
              <a:rPr lang="pl-PL" altLang="pl-PL">
                <a:latin typeface="Candara" panose="020E0502030303020204" pitchFamily="34" charset="0"/>
              </a:rPr>
              <a:t>).</a:t>
            </a:r>
          </a:p>
        </p:txBody>
      </p:sp>
      <p:sp>
        <p:nvSpPr>
          <p:cNvPr id="28678" name="Prostokąt 10">
            <a:extLst>
              <a:ext uri="{FF2B5EF4-FFF2-40B4-BE49-F238E27FC236}">
                <a16:creationId xmlns="" xmlns:a16="http://schemas.microsoft.com/office/drawing/2014/main" id="{6E5351B1-3EB1-4955-85D8-3866DD7C7D80}"/>
              </a:ext>
            </a:extLst>
          </p:cNvPr>
          <p:cNvSpPr>
            <a:spLocks noChangeArrowheads="1"/>
          </p:cNvSpPr>
          <p:nvPr/>
        </p:nvSpPr>
        <p:spPr bwMode="auto">
          <a:xfrm>
            <a:off x="539750" y="4221163"/>
            <a:ext cx="7929563" cy="1477962"/>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b="1">
                <a:solidFill>
                  <a:srgbClr val="002060"/>
                </a:solidFill>
                <a:latin typeface="Candara" panose="020E0502030303020204" pitchFamily="34" charset="0"/>
              </a:rPr>
              <a:t>We wspomnianym wyroku podkreślono również, że PRACODAWCA, który </a:t>
            </a:r>
            <a:br>
              <a:rPr lang="pl-PL" altLang="pl-PL" b="1">
                <a:solidFill>
                  <a:srgbClr val="002060"/>
                </a:solidFill>
                <a:latin typeface="Candara" panose="020E0502030303020204" pitchFamily="34" charset="0"/>
              </a:rPr>
            </a:br>
            <a:r>
              <a:rPr lang="pl-PL" altLang="pl-PL" b="1">
                <a:solidFill>
                  <a:srgbClr val="002060"/>
                </a:solidFill>
                <a:latin typeface="Candara" panose="020E0502030303020204" pitchFamily="34" charset="0"/>
              </a:rPr>
              <a:t>w REGULAMINIE ZFSŚ zobowiązuje pracownika do złożenia zaświadczenia </a:t>
            </a:r>
            <a:br>
              <a:rPr lang="pl-PL" altLang="pl-PL" b="1">
                <a:solidFill>
                  <a:srgbClr val="002060"/>
                </a:solidFill>
                <a:latin typeface="Candara" panose="020E0502030303020204" pitchFamily="34" charset="0"/>
              </a:rPr>
            </a:br>
            <a:r>
              <a:rPr lang="pl-PL" altLang="pl-PL" b="1">
                <a:solidFill>
                  <a:srgbClr val="002060"/>
                </a:solidFill>
                <a:latin typeface="Candara" panose="020E0502030303020204" pitchFamily="34" charset="0"/>
              </a:rPr>
              <a:t>o zarobkach uzyskiwanych u drugiego pracodawcy nie narusza dóbr osobistych pracownika. </a:t>
            </a:r>
          </a:p>
          <a:p>
            <a:pPr algn="just" eaLnBrk="1" hangingPunct="1"/>
            <a:r>
              <a:rPr lang="pl-PL" altLang="pl-PL" i="1">
                <a:solidFill>
                  <a:srgbClr val="002060"/>
                </a:solidFill>
                <a:latin typeface="Candara" panose="020E0502030303020204" pitchFamily="34" charset="0"/>
              </a:rPr>
              <a:t>(art. 23 K.c., art. 47 i art. 51 ust. 1 i 2 Konstytucji RP</a:t>
            </a:r>
            <a:r>
              <a:rPr lang="pl-PL" altLang="pl-PL">
                <a:solidFill>
                  <a:srgbClr val="002060"/>
                </a:solidFill>
                <a:latin typeface="Candara" panose="020E0502030303020204" pitchFamily="34" charset="0"/>
              </a:rPr>
              <a:t>)</a:t>
            </a:r>
          </a:p>
        </p:txBody>
      </p:sp>
      <p:grpSp>
        <p:nvGrpSpPr>
          <p:cNvPr id="28679" name="Grupa 7">
            <a:extLst>
              <a:ext uri="{FF2B5EF4-FFF2-40B4-BE49-F238E27FC236}">
                <a16:creationId xmlns="" xmlns:a16="http://schemas.microsoft.com/office/drawing/2014/main" id="{4AEF3448-538C-4DA5-8D7F-64D6DA4C57FB}"/>
              </a:ext>
            </a:extLst>
          </p:cNvPr>
          <p:cNvGrpSpPr>
            <a:grpSpLocks/>
          </p:cNvGrpSpPr>
          <p:nvPr/>
        </p:nvGrpSpPr>
        <p:grpSpPr bwMode="auto">
          <a:xfrm>
            <a:off x="323850" y="6211888"/>
            <a:ext cx="1857375" cy="646112"/>
            <a:chOff x="214282" y="6072206"/>
            <a:chExt cx="1857388" cy="646331"/>
          </a:xfrm>
        </p:grpSpPr>
        <p:sp>
          <p:nvSpPr>
            <p:cNvPr id="9" name="pole tekstowe 8">
              <a:extLst>
                <a:ext uri="{FF2B5EF4-FFF2-40B4-BE49-F238E27FC236}">
                  <a16:creationId xmlns="" xmlns:a16="http://schemas.microsoft.com/office/drawing/2014/main" id="{C2FDE44B-C19D-4236-8F62-4D76FD4424F3}"/>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8681" name="Picture 2" descr="http://znp.olsztyn.pl/znp_logo.gif">
              <a:extLst>
                <a:ext uri="{FF2B5EF4-FFF2-40B4-BE49-F238E27FC236}">
                  <a16:creationId xmlns="" xmlns:a16="http://schemas.microsoft.com/office/drawing/2014/main" id="{839398E9-1AD1-4431-8311-F016CDA79BB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Prostokąt 3">
            <a:extLst>
              <a:ext uri="{FF2B5EF4-FFF2-40B4-BE49-F238E27FC236}">
                <a16:creationId xmlns="" xmlns:a16="http://schemas.microsoft.com/office/drawing/2014/main" id="{6B6FB81B-D1C2-4DF2-9E9A-48BA85375835}"/>
              </a:ext>
            </a:extLst>
          </p:cNvPr>
          <p:cNvSpPr>
            <a:spLocks noChangeArrowheads="1"/>
          </p:cNvSpPr>
          <p:nvPr/>
        </p:nvSpPr>
        <p:spPr bwMode="auto">
          <a:xfrm>
            <a:off x="500063" y="857250"/>
            <a:ext cx="7786687" cy="1338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a:latin typeface="Candara" panose="020E0502030303020204" pitchFamily="34" charset="0"/>
              </a:rPr>
              <a:t>Od 1 stycznia 2019r r. </a:t>
            </a:r>
            <a:r>
              <a:rPr lang="pl-PL" altLang="pl-PL" b="1">
                <a:solidFill>
                  <a:srgbClr val="FFC000"/>
                </a:solidFill>
                <a:latin typeface="Candara" panose="020E0502030303020204" pitchFamily="34" charset="0"/>
              </a:rPr>
              <a:t>zwolnione od podatku są zarówno świadczenia pieniężne jak i świadczenia rzeczowe</a:t>
            </a:r>
            <a:r>
              <a:rPr lang="pl-PL" altLang="pl-PL">
                <a:latin typeface="Candara" panose="020E0502030303020204" pitchFamily="34" charset="0"/>
              </a:rPr>
              <a:t>, które otrzymał pracownik w związku </a:t>
            </a:r>
            <a:br>
              <a:rPr lang="pl-PL" altLang="pl-PL">
                <a:latin typeface="Candara" panose="020E0502030303020204" pitchFamily="34" charset="0"/>
              </a:rPr>
            </a:br>
            <a:r>
              <a:rPr lang="pl-PL" altLang="pl-PL">
                <a:latin typeface="Candara" panose="020E0502030303020204" pitchFamily="34" charset="0"/>
              </a:rPr>
              <a:t>z finansowaniem </a:t>
            </a:r>
            <a:r>
              <a:rPr lang="pl-PL" altLang="pl-PL" b="1">
                <a:latin typeface="Candara" panose="020E0502030303020204" pitchFamily="34" charset="0"/>
              </a:rPr>
              <a:t>działalności socjalnej</a:t>
            </a:r>
            <a:r>
              <a:rPr lang="pl-PL" altLang="pl-PL">
                <a:latin typeface="Candara" panose="020E0502030303020204" pitchFamily="34" charset="0"/>
              </a:rPr>
              <a:t>. </a:t>
            </a:r>
          </a:p>
        </p:txBody>
      </p:sp>
      <p:sp>
        <p:nvSpPr>
          <p:cNvPr id="29699" name="Prostokąt 4">
            <a:extLst>
              <a:ext uri="{FF2B5EF4-FFF2-40B4-BE49-F238E27FC236}">
                <a16:creationId xmlns="" xmlns:a16="http://schemas.microsoft.com/office/drawing/2014/main" id="{3FB52CBF-894C-462B-BF3E-A698EFF4D2B0}"/>
              </a:ext>
            </a:extLst>
          </p:cNvPr>
          <p:cNvSpPr>
            <a:spLocks noChangeArrowheads="1"/>
          </p:cNvSpPr>
          <p:nvPr/>
        </p:nvSpPr>
        <p:spPr bwMode="auto">
          <a:xfrm>
            <a:off x="500063" y="357188"/>
            <a:ext cx="6357937" cy="4619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ZFŚS – zasady tworzenia, wydatkowania</a:t>
            </a:r>
            <a:endParaRPr lang="pl-PL" altLang="pl-PL" sz="2400">
              <a:latin typeface="Candara" panose="020E0502030303020204" pitchFamily="34" charset="0"/>
            </a:endParaRPr>
          </a:p>
        </p:txBody>
      </p:sp>
      <p:sp>
        <p:nvSpPr>
          <p:cNvPr id="29700" name="Prostokąt 5">
            <a:extLst>
              <a:ext uri="{FF2B5EF4-FFF2-40B4-BE49-F238E27FC236}">
                <a16:creationId xmlns="" xmlns:a16="http://schemas.microsoft.com/office/drawing/2014/main" id="{7B437E01-9CDE-4B4D-B0EC-F50AEA86A140}"/>
              </a:ext>
            </a:extLst>
          </p:cNvPr>
          <p:cNvSpPr>
            <a:spLocks noChangeArrowheads="1"/>
          </p:cNvSpPr>
          <p:nvPr/>
        </p:nvSpPr>
        <p:spPr bwMode="auto">
          <a:xfrm>
            <a:off x="500063" y="3652838"/>
            <a:ext cx="7643812" cy="175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dirty="0">
                <a:latin typeface="Candara" panose="020E0502030303020204" pitchFamily="34" charset="0"/>
              </a:rPr>
              <a:t>Przy czym limit ten dotyczy łącznie świadczeń rzeczowych i pieniężnych. Przez wspomniane wyżej świadczenia rzeczowe należy rozumieć przedmioty materialne, czyli np. paczki świąteczne, bilety na  imprezy kulturalne. Rzeczowymi świadczeniami nie są bony towarowe, upoważniające do wymiany na towary lub usługi   ( art. 21 ust 1 pkt. 67 ustawy o podatku dochodowym od osób fizycznych (od każdej </a:t>
            </a:r>
            <a:r>
              <a:rPr lang="pl-PL" altLang="pl-PL" dirty="0" smtClean="0">
                <a:latin typeface="Candara" panose="020E0502030303020204" pitchFamily="34" charset="0"/>
              </a:rPr>
              <a:t>wartości bonu </a:t>
            </a:r>
            <a:r>
              <a:rPr lang="pl-PL" altLang="pl-PL" dirty="0">
                <a:latin typeface="Candara" panose="020E0502030303020204" pitchFamily="34" charset="0"/>
              </a:rPr>
              <a:t>płaci się podatek)</a:t>
            </a:r>
            <a:endParaRPr lang="pl-PL" altLang="pl-PL" dirty="0">
              <a:latin typeface="Tw Cen MT" panose="020B0602020104020603" pitchFamily="34" charset="0"/>
            </a:endParaRPr>
          </a:p>
        </p:txBody>
      </p:sp>
      <p:sp>
        <p:nvSpPr>
          <p:cNvPr id="29701" name="Prostokąt 6">
            <a:extLst>
              <a:ext uri="{FF2B5EF4-FFF2-40B4-BE49-F238E27FC236}">
                <a16:creationId xmlns="" xmlns:a16="http://schemas.microsoft.com/office/drawing/2014/main" id="{9093A1C8-232E-4D78-BFFE-8DEDF37315E0}"/>
              </a:ext>
            </a:extLst>
          </p:cNvPr>
          <p:cNvSpPr>
            <a:spLocks noChangeArrowheads="1"/>
          </p:cNvSpPr>
          <p:nvPr/>
        </p:nvSpPr>
        <p:spPr bwMode="auto">
          <a:xfrm>
            <a:off x="579438" y="2266950"/>
            <a:ext cx="7786687"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a:solidFill>
                  <a:srgbClr val="FFC000"/>
                </a:solidFill>
                <a:latin typeface="Candara" panose="020E0502030303020204" pitchFamily="34" charset="0"/>
              </a:rPr>
              <a:t>Zwolnienie jest limitowane </a:t>
            </a:r>
            <a:r>
              <a:rPr lang="pl-PL" altLang="pl-PL">
                <a:latin typeface="Candara" panose="020E0502030303020204" pitchFamily="34" charset="0"/>
              </a:rPr>
              <a:t>- nie może przekroczyć w roku podatkowym 380 zł </a:t>
            </a:r>
            <a:endParaRPr lang="pl-PL" altLang="pl-PL">
              <a:latin typeface="Tw Cen MT" panose="020B0602020104020603" pitchFamily="34" charset="0"/>
            </a:endParaRPr>
          </a:p>
        </p:txBody>
      </p:sp>
      <p:sp>
        <p:nvSpPr>
          <p:cNvPr id="8" name="Prostokąt 7">
            <a:extLst>
              <a:ext uri="{FF2B5EF4-FFF2-40B4-BE49-F238E27FC236}">
                <a16:creationId xmlns="" xmlns:a16="http://schemas.microsoft.com/office/drawing/2014/main" id="{A5EFA2FD-3AA3-469B-99A9-93D58B49C998}"/>
              </a:ext>
            </a:extLst>
          </p:cNvPr>
          <p:cNvSpPr/>
          <p:nvPr/>
        </p:nvSpPr>
        <p:spPr>
          <a:xfrm>
            <a:off x="258022" y="2636587"/>
            <a:ext cx="8568952" cy="1015663"/>
          </a:xfrm>
          <a:prstGeom prst="rect">
            <a:avLst/>
          </a:prstGeom>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Bef>
                <a:spcPts val="0"/>
              </a:spcBef>
              <a:spcAft>
                <a:spcPts val="0"/>
              </a:spcAft>
              <a:defRPr/>
            </a:pPr>
            <a:r>
              <a:rPr lang="pl-PL"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cs typeface="+mn-cs"/>
              </a:rPr>
              <a:t> od 1 stycznia 2018- 1000 </a:t>
            </a:r>
            <a:endParaRPr lang="pl-PL" sz="6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29703" name="Prostokąt 8">
            <a:extLst>
              <a:ext uri="{FF2B5EF4-FFF2-40B4-BE49-F238E27FC236}">
                <a16:creationId xmlns="" xmlns:a16="http://schemas.microsoft.com/office/drawing/2014/main" id="{88AF21F6-937E-4BA0-995B-65CAA8B05BAE}"/>
              </a:ext>
            </a:extLst>
          </p:cNvPr>
          <p:cNvSpPr>
            <a:spLocks noChangeArrowheads="1"/>
          </p:cNvSpPr>
          <p:nvPr/>
        </p:nvSpPr>
        <p:spPr bwMode="auto">
          <a:xfrm>
            <a:off x="2540000" y="6275388"/>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grpSp>
        <p:nvGrpSpPr>
          <p:cNvPr id="29704" name="Grupa 9">
            <a:extLst>
              <a:ext uri="{FF2B5EF4-FFF2-40B4-BE49-F238E27FC236}">
                <a16:creationId xmlns="" xmlns:a16="http://schemas.microsoft.com/office/drawing/2014/main" id="{6AD04C77-A81C-42EE-8DE1-276E9CCC99EE}"/>
              </a:ext>
            </a:extLst>
          </p:cNvPr>
          <p:cNvGrpSpPr>
            <a:grpSpLocks/>
          </p:cNvGrpSpPr>
          <p:nvPr/>
        </p:nvGrpSpPr>
        <p:grpSpPr bwMode="auto">
          <a:xfrm>
            <a:off x="258763" y="6246813"/>
            <a:ext cx="1857375" cy="646112"/>
            <a:chOff x="214282" y="6072206"/>
            <a:chExt cx="1857388" cy="646331"/>
          </a:xfrm>
        </p:grpSpPr>
        <p:sp>
          <p:nvSpPr>
            <p:cNvPr id="11" name="pole tekstowe 10">
              <a:extLst>
                <a:ext uri="{FF2B5EF4-FFF2-40B4-BE49-F238E27FC236}">
                  <a16:creationId xmlns="" xmlns:a16="http://schemas.microsoft.com/office/drawing/2014/main" id="{CEE4A580-1740-4F29-90D5-63FA4947DB48}"/>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29706" name="Picture 2" descr="http://znp.olsztyn.pl/znp_logo.gif">
              <a:extLst>
                <a:ext uri="{FF2B5EF4-FFF2-40B4-BE49-F238E27FC236}">
                  <a16:creationId xmlns="" xmlns:a16="http://schemas.microsoft.com/office/drawing/2014/main" id="{A44C8845-0150-474D-A9D9-07B39A5D4E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ymbol zastępczy zawartości 2">
            <a:extLst>
              <a:ext uri="{FF2B5EF4-FFF2-40B4-BE49-F238E27FC236}">
                <a16:creationId xmlns="" xmlns:a16="http://schemas.microsoft.com/office/drawing/2014/main" id="{6AD8465D-6D80-412A-95D0-838E3A8EA442}"/>
              </a:ext>
            </a:extLst>
          </p:cNvPr>
          <p:cNvSpPr>
            <a:spLocks noGrp="1"/>
          </p:cNvSpPr>
          <p:nvPr>
            <p:ph idx="1"/>
          </p:nvPr>
        </p:nvSpPr>
        <p:spPr>
          <a:xfrm>
            <a:off x="588963" y="857250"/>
            <a:ext cx="8304212" cy="5235575"/>
          </a:xfrm>
        </p:spPr>
        <p:txBody>
          <a:bodyPr/>
          <a:lstStyle/>
          <a:p>
            <a:pPr eaLnBrk="1" hangingPunct="1">
              <a:buFont typeface="Symbol" panose="05050102010706020507" pitchFamily="18" charset="2"/>
              <a:buNone/>
            </a:pPr>
            <a:r>
              <a:rPr lang="pl-PL" altLang="pl-PL" sz="2000" dirty="0"/>
              <a:t>•  Ustawa z dnia 4 marca 1994r. o zakładowym funduszu świadczeń socjalnych ( tekst jednolity:  Dz. U. z </a:t>
            </a:r>
            <a:r>
              <a:rPr lang="pl-PL" altLang="pl-PL" sz="2000" dirty="0" smtClean="0"/>
              <a:t>2019r</a:t>
            </a:r>
            <a:r>
              <a:rPr lang="pl-PL" altLang="pl-PL" sz="2000" dirty="0"/>
              <a:t>. </a:t>
            </a:r>
            <a:r>
              <a:rPr lang="pl-PL" altLang="pl-PL" sz="2000" dirty="0" smtClean="0"/>
              <a:t>poz</a:t>
            </a:r>
            <a:r>
              <a:rPr lang="pl-PL" altLang="pl-PL" sz="2000" dirty="0"/>
              <a:t>. </a:t>
            </a:r>
            <a:r>
              <a:rPr lang="pl-PL" altLang="pl-PL" sz="2000" dirty="0" smtClean="0"/>
              <a:t>1352, 1907)</a:t>
            </a:r>
            <a:endParaRPr lang="pl-PL" altLang="pl-PL" sz="2000" dirty="0"/>
          </a:p>
          <a:p>
            <a:pPr eaLnBrk="1" hangingPunct="1">
              <a:buFont typeface="Symbol" panose="05050102010706020507" pitchFamily="18" charset="2"/>
              <a:buNone/>
            </a:pPr>
            <a:r>
              <a:rPr lang="pl-PL" altLang="pl-PL" sz="2000" dirty="0"/>
              <a:t>•   Ustawa z dnia 26 stycznia 1982r. Karta Nauczyciela</a:t>
            </a:r>
          </a:p>
          <a:p>
            <a:pPr eaLnBrk="1" hangingPunct="1">
              <a:buFont typeface="Symbol" panose="05050102010706020507" pitchFamily="18" charset="2"/>
              <a:buNone/>
            </a:pPr>
            <a:r>
              <a:rPr lang="pl-PL" altLang="pl-PL" sz="2000" dirty="0"/>
              <a:t>•   Ustawa z dnia 23 maja 1991r. o związkach zawodowych</a:t>
            </a:r>
          </a:p>
          <a:p>
            <a:pPr eaLnBrk="1" hangingPunct="1">
              <a:buFont typeface="Symbol" panose="05050102010706020507" pitchFamily="18" charset="2"/>
              <a:buNone/>
            </a:pPr>
            <a:r>
              <a:rPr lang="pl-PL" altLang="pl-PL" sz="2000" dirty="0"/>
              <a:t>•    Rozporządzenie Ministra Pracy i Polityki Społecznej z dnia 9 marca   2009r. w sprawie sposobu ustalania przeciętnej liczby zatrudnionych w celu naliczania odpisu na zakładowy fundusz świadczeń socjalnych.</a:t>
            </a:r>
          </a:p>
          <a:p>
            <a:pPr eaLnBrk="1" hangingPunct="1">
              <a:buFont typeface="Symbol" panose="05050102010706020507" pitchFamily="18" charset="2"/>
              <a:buNone/>
            </a:pPr>
            <a:r>
              <a:rPr lang="pl-PL" altLang="pl-PL" sz="2000" dirty="0"/>
              <a:t>•   Ustawa z dnia 26 lipca 1991r. o podatku dochodowym od osób fizycznych(Dz. U. z 1991  Nr 80 poz. 350 z </a:t>
            </a:r>
            <a:r>
              <a:rPr lang="pl-PL" altLang="pl-PL" sz="2000" dirty="0" err="1"/>
              <a:t>późn</a:t>
            </a:r>
            <a:r>
              <a:rPr lang="pl-PL" altLang="pl-PL" sz="2000" dirty="0"/>
              <a:t>. zm.).</a:t>
            </a:r>
          </a:p>
          <a:p>
            <a:pPr eaLnBrk="1" hangingPunct="1">
              <a:buFont typeface="Symbol" panose="05050102010706020507" pitchFamily="18" charset="2"/>
              <a:buNone/>
            </a:pPr>
            <a:r>
              <a:rPr lang="pl-PL" altLang="pl-PL" sz="2000" dirty="0"/>
              <a:t>•   Ustawa z dnia 10 maja 2018r. o ochronie danych osobowych ( Dz. U. z 2018r. poz. 1000)</a:t>
            </a:r>
          </a:p>
          <a:p>
            <a:pPr eaLnBrk="1" hangingPunct="1">
              <a:buFont typeface="Symbol" panose="05050102010706020507" pitchFamily="18" charset="2"/>
              <a:buNone/>
            </a:pPr>
            <a:r>
              <a:rPr lang="pl-PL" altLang="pl-PL" sz="2000" dirty="0"/>
              <a:t>•   Ustawa  budżetowa </a:t>
            </a:r>
          </a:p>
          <a:p>
            <a:pPr eaLnBrk="1" hangingPunct="1">
              <a:buFont typeface="Symbol" panose="05050102010706020507" pitchFamily="18" charset="2"/>
              <a:buNone/>
            </a:pPr>
            <a:r>
              <a:rPr lang="pl-PL" altLang="pl-PL" sz="2000" dirty="0"/>
              <a:t>•   Ustawa z 16 listopada 2016r. o Krajowej Administracji Skarbowej (Dz.U. 2016r. Poz. 1947).</a:t>
            </a:r>
          </a:p>
          <a:p>
            <a:pPr eaLnBrk="1" hangingPunct="1"/>
            <a:endParaRPr lang="pl-PL" altLang="pl-PL" sz="2000" dirty="0"/>
          </a:p>
        </p:txBody>
      </p:sp>
      <p:sp>
        <p:nvSpPr>
          <p:cNvPr id="11267" name="Tytuł 1">
            <a:extLst>
              <a:ext uri="{FF2B5EF4-FFF2-40B4-BE49-F238E27FC236}">
                <a16:creationId xmlns="" xmlns:a16="http://schemas.microsoft.com/office/drawing/2014/main" id="{08FF87E0-2804-4BDB-8B57-9D14632005DD}"/>
              </a:ext>
            </a:extLst>
          </p:cNvPr>
          <p:cNvSpPr>
            <a:spLocks noGrp="1"/>
          </p:cNvSpPr>
          <p:nvPr>
            <p:ph type="title"/>
          </p:nvPr>
        </p:nvSpPr>
        <p:spPr>
          <a:xfrm>
            <a:off x="588963" y="228600"/>
            <a:ext cx="8177212" cy="608013"/>
          </a:xfrm>
        </p:spPr>
        <p:txBody>
          <a:bodyPr/>
          <a:lstStyle/>
          <a:p>
            <a:pPr eaLnBrk="1" hangingPunct="1"/>
            <a:r>
              <a:rPr lang="pl-PL" altLang="pl-PL" sz="3200"/>
              <a:t>Podstawy prawne</a:t>
            </a:r>
          </a:p>
        </p:txBody>
      </p:sp>
      <p:sp>
        <p:nvSpPr>
          <p:cNvPr id="4" name="pole tekstowe 3">
            <a:extLst>
              <a:ext uri="{FF2B5EF4-FFF2-40B4-BE49-F238E27FC236}">
                <a16:creationId xmlns="" xmlns:a16="http://schemas.microsoft.com/office/drawing/2014/main" id="{B5149312-7EED-4DCF-9E2F-FE0AD5C3800F}"/>
              </a:ext>
            </a:extLst>
          </p:cNvPr>
          <p:cNvSpPr txBox="1"/>
          <p:nvPr/>
        </p:nvSpPr>
        <p:spPr>
          <a:xfrm>
            <a:off x="2676499" y="6211669"/>
            <a:ext cx="6143668" cy="646331"/>
          </a:xfrm>
          <a:prstGeom prst="rect">
            <a:avLst/>
          </a:prstGeom>
          <a:noFill/>
        </p:spPr>
        <p:txBody>
          <a:bodyPr>
            <a:spAutoFit/>
          </a:bodyPr>
          <a:lstStyle/>
          <a:p>
            <a:pPr algn="r" eaLnBrk="1" fontAlgn="auto" hangingPunct="1">
              <a:spcBef>
                <a:spcPts val="0"/>
              </a:spcBef>
              <a:spcAft>
                <a:spcPts val="0"/>
              </a:spcAft>
              <a:defRPr/>
            </a:pPr>
            <a:r>
              <a:rPr lang="pl-PL" b="1" dirty="0">
                <a:ln w="1905"/>
                <a:solidFill>
                  <a:srgbClr val="002060"/>
                </a:solidFill>
                <a:effectLst>
                  <a:innerShdw blurRad="69850" dist="43180" dir="5400000">
                    <a:srgbClr val="000000">
                      <a:alpha val="65000"/>
                    </a:srgbClr>
                  </a:innerShdw>
                </a:effectLst>
                <a:latin typeface="Arial Black" panose="020B0A04020102020204" pitchFamily="34" charset="0"/>
                <a:cs typeface="+mn-cs"/>
              </a:rPr>
              <a:t>ZWIĄZEK NAUCZYCIELSTWA POLSKIEGO</a:t>
            </a:r>
          </a:p>
          <a:p>
            <a:pPr algn="ctr" eaLnBrk="1" fontAlgn="auto" hangingPunct="1">
              <a:spcBef>
                <a:spcPts val="0"/>
              </a:spcBef>
              <a:spcAft>
                <a:spcPts val="0"/>
              </a:spcAft>
              <a:defRPr/>
            </a:pPr>
            <a:r>
              <a:rPr lang="pl-PL" b="1" dirty="0">
                <a:ln w="1905"/>
                <a:solidFill>
                  <a:srgbClr val="002060"/>
                </a:solidFill>
                <a:effectLst>
                  <a:innerShdw blurRad="69850" dist="43180" dir="5400000">
                    <a:srgbClr val="000000">
                      <a:alpha val="65000"/>
                    </a:srgbClr>
                  </a:innerShdw>
                </a:effectLst>
                <a:latin typeface="Arial Black" panose="020B0A04020102020204" pitchFamily="34" charset="0"/>
                <a:cs typeface="+mn-cs"/>
              </a:rPr>
              <a:t>Okręg Warmińsko-Mazurski</a:t>
            </a:r>
          </a:p>
        </p:txBody>
      </p:sp>
      <p:pic>
        <p:nvPicPr>
          <p:cNvPr id="11269" name="Picture 2" descr="http://znp.olsztyn.pl/znp_logo.gif">
            <a:extLst>
              <a:ext uri="{FF2B5EF4-FFF2-40B4-BE49-F238E27FC236}">
                <a16:creationId xmlns="" xmlns:a16="http://schemas.microsoft.com/office/drawing/2014/main" id="{762B3AA4-C329-437E-B172-3C369B092AE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8313" y="6284913"/>
            <a:ext cx="374650" cy="500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a:extLst>
              <a:ext uri="{FF2B5EF4-FFF2-40B4-BE49-F238E27FC236}">
                <a16:creationId xmlns="" xmlns:a16="http://schemas.microsoft.com/office/drawing/2014/main" id="{EDBADF57-5446-4897-817C-08967EBFDAAD}"/>
              </a:ext>
            </a:extLst>
          </p:cNvPr>
          <p:cNvSpPr/>
          <p:nvPr/>
        </p:nvSpPr>
        <p:spPr>
          <a:xfrm>
            <a:off x="539750" y="1268413"/>
            <a:ext cx="7715250" cy="3786187"/>
          </a:xfrm>
          <a:prstGeom prst="rect">
            <a:avLst/>
          </a:prstGeom>
        </p:spPr>
        <p:txBody>
          <a:bodyPr>
            <a:spAutoFit/>
          </a:bodyPr>
          <a:lstStyle/>
          <a:p>
            <a:pPr algn="just" eaLnBrk="1" fontAlgn="auto" hangingPunct="1">
              <a:lnSpc>
                <a:spcPct val="150000"/>
              </a:lnSpc>
              <a:spcBef>
                <a:spcPts val="0"/>
              </a:spcBef>
              <a:spcAft>
                <a:spcPts val="0"/>
              </a:spcAft>
              <a:defRPr/>
            </a:pPr>
            <a:r>
              <a:rPr lang="pl-PL" sz="2000" b="1" dirty="0">
                <a:solidFill>
                  <a:srgbClr val="FFC000"/>
                </a:solidFill>
                <a:latin typeface="Candara" pitchFamily="34" charset="0"/>
                <a:cs typeface="+mn-cs"/>
              </a:rPr>
              <a:t>Warunkiem skorzystania ze zwolnienia jest</a:t>
            </a:r>
            <a:r>
              <a:rPr lang="pl-PL" sz="2000" b="1" dirty="0">
                <a:latin typeface="Candara" pitchFamily="34" charset="0"/>
                <a:cs typeface="+mn-cs"/>
              </a:rPr>
              <a:t>:</a:t>
            </a:r>
            <a:r>
              <a:rPr lang="pl-PL" sz="2000" dirty="0">
                <a:latin typeface="Candara" pitchFamily="34" charset="0"/>
                <a:cs typeface="+mn-cs"/>
              </a:rPr>
              <a:t> </a:t>
            </a:r>
          </a:p>
          <a:p>
            <a:pPr algn="just" eaLnBrk="1" fontAlgn="auto" hangingPunct="1">
              <a:lnSpc>
                <a:spcPct val="150000"/>
              </a:lnSpc>
              <a:spcBef>
                <a:spcPts val="0"/>
              </a:spcBef>
              <a:spcAft>
                <a:spcPts val="0"/>
              </a:spcAft>
              <a:defRPr/>
            </a:pPr>
            <a:r>
              <a:rPr lang="pl-PL" sz="2000" dirty="0">
                <a:solidFill>
                  <a:srgbClr val="FF0000"/>
                </a:solidFill>
                <a:latin typeface="Candara" pitchFamily="34" charset="0"/>
                <a:cs typeface="+mn-cs"/>
                <a:sym typeface="Wingdings 2"/>
              </a:rPr>
              <a:t>  </a:t>
            </a:r>
            <a:r>
              <a:rPr lang="pl-PL" sz="2000" dirty="0">
                <a:latin typeface="Candara" pitchFamily="34" charset="0"/>
                <a:cs typeface="+mn-cs"/>
              </a:rPr>
              <a:t>sfinansowanie przez pracodawcę świadczeń z ZFŚS poprzez</a:t>
            </a:r>
            <a:br>
              <a:rPr lang="pl-PL" sz="2000" dirty="0">
                <a:latin typeface="Candara" pitchFamily="34" charset="0"/>
                <a:cs typeface="+mn-cs"/>
              </a:rPr>
            </a:br>
            <a:r>
              <a:rPr lang="pl-PL" sz="2000" dirty="0">
                <a:latin typeface="Candara" pitchFamily="34" charset="0"/>
                <a:cs typeface="+mn-cs"/>
              </a:rPr>
              <a:t>         dokonanie zakupu i zapłaty za określone towary,</a:t>
            </a:r>
          </a:p>
          <a:p>
            <a:pPr algn="just" eaLnBrk="1" fontAlgn="auto" hangingPunct="1">
              <a:lnSpc>
                <a:spcPct val="150000"/>
              </a:lnSpc>
              <a:spcBef>
                <a:spcPts val="0"/>
              </a:spcBef>
              <a:spcAft>
                <a:spcPts val="0"/>
              </a:spcAft>
              <a:defRPr/>
            </a:pPr>
            <a:r>
              <a:rPr lang="pl-PL" sz="2000" dirty="0">
                <a:solidFill>
                  <a:srgbClr val="FF0000"/>
                </a:solidFill>
                <a:latin typeface="Candara" pitchFamily="34" charset="0"/>
                <a:cs typeface="+mn-cs"/>
                <a:sym typeface="Wingdings 2"/>
              </a:rPr>
              <a:t> </a:t>
            </a:r>
            <a:r>
              <a:rPr lang="pl-PL" sz="2000" dirty="0">
                <a:latin typeface="Candara" pitchFamily="34" charset="0"/>
                <a:cs typeface="+mn-cs"/>
              </a:rPr>
              <a:t>potwierdzenie pokwitowaniami faktu otrzymania towaru </a:t>
            </a:r>
            <a:br>
              <a:rPr lang="pl-PL" sz="2000" dirty="0">
                <a:latin typeface="Candara" pitchFamily="34" charset="0"/>
                <a:cs typeface="+mn-cs"/>
              </a:rPr>
            </a:br>
            <a:r>
              <a:rPr lang="pl-PL" sz="2000" dirty="0">
                <a:latin typeface="Candara" pitchFamily="34" charset="0"/>
                <a:cs typeface="+mn-cs"/>
              </a:rPr>
              <a:t>         przez pracownika.</a:t>
            </a:r>
          </a:p>
          <a:p>
            <a:pPr algn="just" eaLnBrk="1" fontAlgn="auto" hangingPunct="1">
              <a:lnSpc>
                <a:spcPct val="150000"/>
              </a:lnSpc>
              <a:spcBef>
                <a:spcPts val="0"/>
              </a:spcBef>
              <a:spcAft>
                <a:spcPts val="0"/>
              </a:spcAft>
              <a:defRPr/>
            </a:pPr>
            <a:r>
              <a:rPr lang="pl-PL" sz="2000" dirty="0">
                <a:latin typeface="Candara" pitchFamily="34" charset="0"/>
                <a:cs typeface="+mn-cs"/>
              </a:rPr>
              <a:t>W razie przekroczenia limitu </a:t>
            </a:r>
            <a:r>
              <a:rPr lang="pl-PL" sz="2000" b="1" dirty="0">
                <a:solidFill>
                  <a:srgbClr val="FFC000"/>
                </a:solidFill>
                <a:effectLst>
                  <a:outerShdw blurRad="38100" dist="38100" dir="2700000" algn="tl">
                    <a:srgbClr val="000000">
                      <a:alpha val="43137"/>
                    </a:srgbClr>
                  </a:outerShdw>
                </a:effectLst>
                <a:latin typeface="Candara" pitchFamily="34" charset="0"/>
                <a:cs typeface="+mn-cs"/>
              </a:rPr>
              <a:t>1000 zł od 1 stycznia 2018r </a:t>
            </a:r>
            <a:r>
              <a:rPr lang="pl-PL" sz="2000" dirty="0">
                <a:latin typeface="Candara" pitchFamily="34" charset="0"/>
                <a:cs typeface="+mn-cs"/>
              </a:rPr>
              <a:t>z tytułu wypłat wspomnianych świadczeń </a:t>
            </a:r>
            <a:r>
              <a:rPr lang="pl-PL" sz="2000" b="1" dirty="0">
                <a:solidFill>
                  <a:srgbClr val="FFC000"/>
                </a:solidFill>
                <a:effectLst>
                  <a:outerShdw blurRad="38100" dist="38100" dir="2700000" algn="tl">
                    <a:srgbClr val="000000">
                      <a:alpha val="43137"/>
                    </a:srgbClr>
                  </a:outerShdw>
                </a:effectLst>
                <a:latin typeface="Candara" pitchFamily="34" charset="0"/>
                <a:cs typeface="+mn-cs"/>
              </a:rPr>
              <a:t>nadwyżkę opodatkuje się jako przychód ze stosunku pracy</a:t>
            </a:r>
            <a:r>
              <a:rPr lang="pl-PL" sz="2000" dirty="0">
                <a:latin typeface="Candara" pitchFamily="34" charset="0"/>
                <a:cs typeface="+mn-cs"/>
              </a:rPr>
              <a:t>.</a:t>
            </a:r>
          </a:p>
        </p:txBody>
      </p:sp>
      <p:sp>
        <p:nvSpPr>
          <p:cNvPr id="30723" name="Prostokąt 4">
            <a:extLst>
              <a:ext uri="{FF2B5EF4-FFF2-40B4-BE49-F238E27FC236}">
                <a16:creationId xmlns="" xmlns:a16="http://schemas.microsoft.com/office/drawing/2014/main" id="{A0F7E575-E422-4572-9086-83AA74C4EFFA}"/>
              </a:ext>
            </a:extLst>
          </p:cNvPr>
          <p:cNvSpPr>
            <a:spLocks noChangeArrowheads="1"/>
          </p:cNvSpPr>
          <p:nvPr/>
        </p:nvSpPr>
        <p:spPr bwMode="auto">
          <a:xfrm>
            <a:off x="500063" y="357188"/>
            <a:ext cx="6357937" cy="461962"/>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ZFŚS – zasady tworzenia, wydatkowania</a:t>
            </a:r>
            <a:endParaRPr lang="pl-PL" altLang="pl-PL" sz="2400">
              <a:latin typeface="Candara" panose="020E0502030303020204" pitchFamily="34" charset="0"/>
            </a:endParaRPr>
          </a:p>
        </p:txBody>
      </p:sp>
      <p:sp>
        <p:nvSpPr>
          <p:cNvPr id="30724" name="Prostokąt 5">
            <a:extLst>
              <a:ext uri="{FF2B5EF4-FFF2-40B4-BE49-F238E27FC236}">
                <a16:creationId xmlns="" xmlns:a16="http://schemas.microsoft.com/office/drawing/2014/main" id="{E25EBF5D-1FA8-4168-9E30-A1D70AA4567B}"/>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grpSp>
        <p:nvGrpSpPr>
          <p:cNvPr id="30725" name="Grupa 5">
            <a:extLst>
              <a:ext uri="{FF2B5EF4-FFF2-40B4-BE49-F238E27FC236}">
                <a16:creationId xmlns="" xmlns:a16="http://schemas.microsoft.com/office/drawing/2014/main" id="{1A2D6B74-4D9A-4453-A4B5-6C220E26623F}"/>
              </a:ext>
            </a:extLst>
          </p:cNvPr>
          <p:cNvGrpSpPr>
            <a:grpSpLocks/>
          </p:cNvGrpSpPr>
          <p:nvPr/>
        </p:nvGrpSpPr>
        <p:grpSpPr bwMode="auto">
          <a:xfrm>
            <a:off x="276225" y="6215063"/>
            <a:ext cx="1857375" cy="646112"/>
            <a:chOff x="214282" y="6072206"/>
            <a:chExt cx="1857388" cy="646331"/>
          </a:xfrm>
        </p:grpSpPr>
        <p:sp>
          <p:nvSpPr>
            <p:cNvPr id="7" name="pole tekstowe 6">
              <a:extLst>
                <a:ext uri="{FF2B5EF4-FFF2-40B4-BE49-F238E27FC236}">
                  <a16:creationId xmlns="" xmlns:a16="http://schemas.microsoft.com/office/drawing/2014/main" id="{DB958197-2B4D-4828-9A76-F1217D000D7A}"/>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30727" name="Picture 2" descr="http://znp.olsztyn.pl/znp_logo.gif">
              <a:extLst>
                <a:ext uri="{FF2B5EF4-FFF2-40B4-BE49-F238E27FC236}">
                  <a16:creationId xmlns="" xmlns:a16="http://schemas.microsoft.com/office/drawing/2014/main" id="{8C718518-8CBE-4491-A281-7499D07A459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Prostokąt 4">
            <a:extLst>
              <a:ext uri="{FF2B5EF4-FFF2-40B4-BE49-F238E27FC236}">
                <a16:creationId xmlns="" xmlns:a16="http://schemas.microsoft.com/office/drawing/2014/main" id="{4E62CF21-46D2-4236-9977-2937CEA6C11D}"/>
              </a:ext>
            </a:extLst>
          </p:cNvPr>
          <p:cNvSpPr>
            <a:spLocks noChangeArrowheads="1"/>
          </p:cNvSpPr>
          <p:nvPr/>
        </p:nvSpPr>
        <p:spPr bwMode="auto">
          <a:xfrm>
            <a:off x="250825" y="44450"/>
            <a:ext cx="5257800" cy="461963"/>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2400" b="1">
                <a:latin typeface="Candara" panose="020E0502030303020204" pitchFamily="34" charset="0"/>
              </a:rPr>
              <a:t>ZFŚS – opodatkowania i zwolnienia</a:t>
            </a:r>
            <a:endParaRPr lang="pl-PL" altLang="pl-PL" sz="2400">
              <a:latin typeface="Candara" panose="020E0502030303020204" pitchFamily="34" charset="0"/>
            </a:endParaRPr>
          </a:p>
        </p:txBody>
      </p:sp>
      <p:sp>
        <p:nvSpPr>
          <p:cNvPr id="31747" name="Prostokąt 5">
            <a:extLst>
              <a:ext uri="{FF2B5EF4-FFF2-40B4-BE49-F238E27FC236}">
                <a16:creationId xmlns="" xmlns:a16="http://schemas.microsoft.com/office/drawing/2014/main" id="{8C284049-C5D3-4D07-A076-D768FDAEC3DC}"/>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31748" name="Prostokąt 5">
            <a:extLst>
              <a:ext uri="{FF2B5EF4-FFF2-40B4-BE49-F238E27FC236}">
                <a16:creationId xmlns="" xmlns:a16="http://schemas.microsoft.com/office/drawing/2014/main" id="{9D4166D9-2F41-4E48-A557-0F1A2527BDC0}"/>
              </a:ext>
            </a:extLst>
          </p:cNvPr>
          <p:cNvSpPr>
            <a:spLocks noChangeArrowheads="1"/>
          </p:cNvSpPr>
          <p:nvPr/>
        </p:nvSpPr>
        <p:spPr bwMode="auto">
          <a:xfrm>
            <a:off x="250825" y="765175"/>
            <a:ext cx="8642350" cy="368300"/>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b="1">
                <a:solidFill>
                  <a:srgbClr val="663300"/>
                </a:solidFill>
                <a:latin typeface="Candara" panose="020E0502030303020204" pitchFamily="34" charset="0"/>
              </a:rPr>
              <a:t>Bony i świadczenie urlopowe dla nauczycieli  są opodatkowane stawką </a:t>
            </a:r>
          </a:p>
        </p:txBody>
      </p:sp>
      <p:sp>
        <p:nvSpPr>
          <p:cNvPr id="7" name="Prostokąt 6">
            <a:extLst>
              <a:ext uri="{FF2B5EF4-FFF2-40B4-BE49-F238E27FC236}">
                <a16:creationId xmlns="" xmlns:a16="http://schemas.microsoft.com/office/drawing/2014/main" id="{EF464684-49AE-49D1-930E-86C606B721C0}"/>
              </a:ext>
            </a:extLst>
          </p:cNvPr>
          <p:cNvSpPr/>
          <p:nvPr/>
        </p:nvSpPr>
        <p:spPr>
          <a:xfrm>
            <a:off x="1691680" y="1052736"/>
            <a:ext cx="1872208" cy="1200329"/>
          </a:xfrm>
          <a:prstGeom prst="rect">
            <a:avLst/>
          </a:prstGeom>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hangingPunct="1">
              <a:defRPr/>
            </a:pPr>
            <a:r>
              <a:rPr lang="pl-PL" sz="72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cs typeface="Arial" charset="0"/>
              </a:rPr>
              <a:t>17%</a:t>
            </a:r>
            <a:endParaRPr lang="pl-PL"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cs typeface="Arial" charset="0"/>
            </a:endParaRPr>
          </a:p>
        </p:txBody>
      </p:sp>
      <p:sp>
        <p:nvSpPr>
          <p:cNvPr id="31750" name="Prostokąt 10">
            <a:extLst>
              <a:ext uri="{FF2B5EF4-FFF2-40B4-BE49-F238E27FC236}">
                <a16:creationId xmlns="" xmlns:a16="http://schemas.microsoft.com/office/drawing/2014/main" id="{CBEA92BF-F22D-44A8-84ED-BB3D569E3AF9}"/>
              </a:ext>
            </a:extLst>
          </p:cNvPr>
          <p:cNvSpPr>
            <a:spLocks noChangeArrowheads="1"/>
          </p:cNvSpPr>
          <p:nvPr/>
        </p:nvSpPr>
        <p:spPr bwMode="auto">
          <a:xfrm>
            <a:off x="206375" y="2286000"/>
            <a:ext cx="8713788" cy="36988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b="1">
                <a:solidFill>
                  <a:srgbClr val="663300"/>
                </a:solidFill>
                <a:latin typeface="Candara" panose="020E0502030303020204" pitchFamily="34" charset="0"/>
              </a:rPr>
              <a:t>bez względu na wysokość otrzymanych świadczeń </a:t>
            </a:r>
          </a:p>
        </p:txBody>
      </p:sp>
      <p:sp>
        <p:nvSpPr>
          <p:cNvPr id="31751" name="Prostokąt 11">
            <a:extLst>
              <a:ext uri="{FF2B5EF4-FFF2-40B4-BE49-F238E27FC236}">
                <a16:creationId xmlns="" xmlns:a16="http://schemas.microsoft.com/office/drawing/2014/main" id="{146426FE-60A3-411B-8D5B-F45A0856F4BB}"/>
              </a:ext>
            </a:extLst>
          </p:cNvPr>
          <p:cNvSpPr>
            <a:spLocks noChangeArrowheads="1"/>
          </p:cNvSpPr>
          <p:nvPr/>
        </p:nvSpPr>
        <p:spPr bwMode="auto">
          <a:xfrm>
            <a:off x="4284663" y="1412875"/>
            <a:ext cx="4572000" cy="338138"/>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1600" b="1">
                <a:solidFill>
                  <a:srgbClr val="663300"/>
                </a:solidFill>
                <a:latin typeface="Candara" panose="020E0502030303020204" pitchFamily="34" charset="0"/>
              </a:rPr>
              <a:t>art 21 ust.1 pkt 67 ustawy o podatku dochodowym</a:t>
            </a:r>
          </a:p>
        </p:txBody>
      </p:sp>
      <p:sp>
        <p:nvSpPr>
          <p:cNvPr id="13" name="Prostokąt 12">
            <a:extLst>
              <a:ext uri="{FF2B5EF4-FFF2-40B4-BE49-F238E27FC236}">
                <a16:creationId xmlns="" xmlns:a16="http://schemas.microsoft.com/office/drawing/2014/main" id="{5CF3B964-D19B-45AB-BAAF-A92075FC2E69}"/>
              </a:ext>
            </a:extLst>
          </p:cNvPr>
          <p:cNvSpPr/>
          <p:nvPr/>
        </p:nvSpPr>
        <p:spPr>
          <a:xfrm>
            <a:off x="187325" y="2868613"/>
            <a:ext cx="8642350" cy="2862262"/>
          </a:xfrm>
          <a:prstGeom prst="rect">
            <a:avLst/>
          </a:prstGeom>
          <a:solidFill>
            <a:schemeClr val="accent5">
              <a:lumMod val="50000"/>
            </a:schemeClr>
          </a:solidFill>
        </p:spPr>
        <p:txBody>
          <a:bodyPr>
            <a:spAutoFit/>
          </a:bodyPr>
          <a:lstStyle/>
          <a:p>
            <a:pPr algn="ctr" eaLnBrk="1" hangingPunct="1">
              <a:defRPr/>
            </a:pPr>
            <a:r>
              <a:rPr lang="pl-PL" b="1" dirty="0">
                <a:latin typeface="Candara" pitchFamily="34" charset="0"/>
                <a:cs typeface="Arial" charset="0"/>
              </a:rPr>
              <a:t>        Zapomogi z tytułu zdarzeń losowych , klęsk żywiołowych, długotrwałej choroby, śmierci , wydatkowane z ZFŚS i funduszy zw. zaw.  są </a:t>
            </a:r>
            <a:r>
              <a:rPr lang="pl-PL" b="1" dirty="0">
                <a:solidFill>
                  <a:srgbClr val="FF0000"/>
                </a:solidFill>
                <a:latin typeface="Candara" pitchFamily="34" charset="0"/>
                <a:cs typeface="Arial" charset="0"/>
              </a:rPr>
              <a:t>zwolnione z podatku </a:t>
            </a:r>
            <a:r>
              <a:rPr lang="pl-PL" b="1" dirty="0">
                <a:latin typeface="Candara" pitchFamily="34" charset="0"/>
                <a:cs typeface="Arial" charset="0"/>
              </a:rPr>
              <a:t> </a:t>
            </a:r>
            <a:r>
              <a:rPr lang="pl-PL" b="1" dirty="0" smtClean="0">
                <a:latin typeface="Candara" pitchFamily="34" charset="0"/>
                <a:cs typeface="Arial" charset="0"/>
              </a:rPr>
              <a:t>(art.21 </a:t>
            </a:r>
            <a:r>
              <a:rPr lang="pl-PL" b="1" dirty="0">
                <a:latin typeface="Candara" pitchFamily="34" charset="0"/>
                <a:cs typeface="Arial" charset="0"/>
              </a:rPr>
              <a:t>ust.1 pkt 26 ustawy o podatku dochodowym od osób fizycznych). Finansowanie z innych źródeł do kwoty 6000zł.</a:t>
            </a:r>
          </a:p>
          <a:p>
            <a:pPr algn="ctr" eaLnBrk="1" hangingPunct="1">
              <a:defRPr/>
            </a:pPr>
            <a:r>
              <a:rPr lang="pl-PL" b="1" dirty="0">
                <a:latin typeface="Candara" pitchFamily="34" charset="0"/>
                <a:cs typeface="Arial" charset="0"/>
              </a:rPr>
              <a:t>Świadczenia otrzymywane przez emerytów lub rencistów, w tym świadczenia otrzymywane od związków zawodowych do kwoty 3000zł ( art. 21 ust. 1 pkt 38 ustawy)</a:t>
            </a:r>
          </a:p>
          <a:p>
            <a:pPr algn="ctr" eaLnBrk="1" hangingPunct="1">
              <a:defRPr/>
            </a:pPr>
            <a:r>
              <a:rPr lang="pl-PL" b="1" dirty="0">
                <a:latin typeface="Candara" pitchFamily="34" charset="0"/>
                <a:cs typeface="Arial" charset="0"/>
              </a:rPr>
              <a:t>       Dopłaty do wypoczynku zorganizowanego przez podmioty prowadzące działalność w tym zakresie  w formie wczasów, kolonii, obozów itp. dzieci i młodzieży do lat 18 niezależnie od wysokości ( art. 21 ust.1 pkt 78) z innych źródeł do 2000zł.</a:t>
            </a:r>
          </a:p>
          <a:p>
            <a:pPr algn="ctr" eaLnBrk="1" hangingPunct="1">
              <a:defRPr/>
            </a:pPr>
            <a:endParaRPr lang="pl-PL" b="1" dirty="0">
              <a:latin typeface="Candara" pitchFamily="34" charset="0"/>
              <a:cs typeface="Arial" charset="0"/>
            </a:endParaRPr>
          </a:p>
        </p:txBody>
      </p:sp>
      <p:grpSp>
        <p:nvGrpSpPr>
          <p:cNvPr id="31753" name="Grupa 10">
            <a:extLst>
              <a:ext uri="{FF2B5EF4-FFF2-40B4-BE49-F238E27FC236}">
                <a16:creationId xmlns="" xmlns:a16="http://schemas.microsoft.com/office/drawing/2014/main" id="{A4FED1C7-B4C1-48BB-903B-FDB838347CB8}"/>
              </a:ext>
            </a:extLst>
          </p:cNvPr>
          <p:cNvGrpSpPr>
            <a:grpSpLocks/>
          </p:cNvGrpSpPr>
          <p:nvPr/>
        </p:nvGrpSpPr>
        <p:grpSpPr bwMode="auto">
          <a:xfrm>
            <a:off x="214313" y="6221413"/>
            <a:ext cx="1857375" cy="646112"/>
            <a:chOff x="214282" y="6072206"/>
            <a:chExt cx="1857388" cy="646331"/>
          </a:xfrm>
        </p:grpSpPr>
        <p:sp>
          <p:nvSpPr>
            <p:cNvPr id="12" name="pole tekstowe 11">
              <a:extLst>
                <a:ext uri="{FF2B5EF4-FFF2-40B4-BE49-F238E27FC236}">
                  <a16:creationId xmlns="" xmlns:a16="http://schemas.microsoft.com/office/drawing/2014/main" id="{3FBF594B-7B0E-43E7-BED5-EF9EAD6CA18C}"/>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31755" name="Picture 2" descr="http://znp.olsztyn.pl/znp_logo.gif">
              <a:extLst>
                <a:ext uri="{FF2B5EF4-FFF2-40B4-BE49-F238E27FC236}">
                  <a16:creationId xmlns="" xmlns:a16="http://schemas.microsoft.com/office/drawing/2014/main" id="{08350292-723F-460B-8471-B3FAF9C78CF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ymbol zastępczy zawartości 2">
            <a:extLst>
              <a:ext uri="{FF2B5EF4-FFF2-40B4-BE49-F238E27FC236}">
                <a16:creationId xmlns="" xmlns:a16="http://schemas.microsoft.com/office/drawing/2014/main" id="{72997825-D5B4-4585-BB6A-915FD3915DD8}"/>
              </a:ext>
            </a:extLst>
          </p:cNvPr>
          <p:cNvSpPr>
            <a:spLocks noGrp="1"/>
          </p:cNvSpPr>
          <p:nvPr>
            <p:ph idx="1"/>
          </p:nvPr>
        </p:nvSpPr>
        <p:spPr>
          <a:xfrm>
            <a:off x="539750" y="908050"/>
            <a:ext cx="8353425" cy="4824413"/>
          </a:xfrm>
        </p:spPr>
        <p:txBody>
          <a:bodyPr/>
          <a:lstStyle/>
          <a:p>
            <a:pPr eaLnBrk="1" hangingPunct="1"/>
            <a:r>
              <a:rPr lang="pl-PL" altLang="pl-PL" sz="1800"/>
              <a:t>Ponieważ osoba uprawniona może otrzymać świadczenia z różnych źródeł  (funduszy związkowych, świadczeń u innych pracodawców), ważne jest przekazanie w terminie do końca lutego następnego roku deklaracji PIT-8C. Zarówno osoba, która otrzyma świadczenie, jak i urząd skarbowy uzyskają całościową informację o otrzymanych świadczeniach, ich tytule, co z kolei da możliwość wyliczenia czy i ewentualnie kiedy powstał obowiązek płacenia podatku. Informacje o świadczeniach otrzymanych przez osobę uprawnioną będą wynikały  z deklaracji PIT-8C, która przekazana pracodawcy, jako płatnikowi zaliczki na poczet podatku dochodowego ( jeśli  nie pochodzi od niego), pozwoli wyliczyć zaliczkę na podatek.</a:t>
            </a:r>
          </a:p>
          <a:p>
            <a:pPr eaLnBrk="1" hangingPunct="1"/>
            <a:r>
              <a:rPr lang="pl-PL" altLang="pl-PL" sz="1800"/>
              <a:t> </a:t>
            </a:r>
          </a:p>
        </p:txBody>
      </p:sp>
      <p:sp>
        <p:nvSpPr>
          <p:cNvPr id="32771" name="Tytuł 1">
            <a:extLst>
              <a:ext uri="{FF2B5EF4-FFF2-40B4-BE49-F238E27FC236}">
                <a16:creationId xmlns="" xmlns:a16="http://schemas.microsoft.com/office/drawing/2014/main" id="{B3D651F1-CF34-4282-A8FA-2F647BD0C1E2}"/>
              </a:ext>
            </a:extLst>
          </p:cNvPr>
          <p:cNvSpPr>
            <a:spLocks noGrp="1"/>
          </p:cNvSpPr>
          <p:nvPr>
            <p:ph type="title"/>
          </p:nvPr>
        </p:nvSpPr>
        <p:spPr>
          <a:xfrm>
            <a:off x="827088" y="4763"/>
            <a:ext cx="8153400" cy="990600"/>
          </a:xfrm>
        </p:spPr>
        <p:txBody>
          <a:bodyPr/>
          <a:lstStyle/>
          <a:p>
            <a:pPr eaLnBrk="1" hangingPunct="1"/>
            <a:r>
              <a:rPr lang="pl-PL" altLang="pl-PL" sz="2400"/>
              <a:t>ZFŚS opodatkowanie –interpretacje podatkowe</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rostokąt 6">
            <a:extLst>
              <a:ext uri="{FF2B5EF4-FFF2-40B4-BE49-F238E27FC236}">
                <a16:creationId xmlns="" xmlns:a16="http://schemas.microsoft.com/office/drawing/2014/main" id="{9F75AFAA-A0FC-461D-BFE2-0BE4EBFE9BDB}"/>
              </a:ext>
            </a:extLst>
          </p:cNvPr>
          <p:cNvSpPr/>
          <p:nvPr/>
        </p:nvSpPr>
        <p:spPr>
          <a:xfrm>
            <a:off x="500063" y="1166813"/>
            <a:ext cx="7929562" cy="3787775"/>
          </a:xfrm>
          <a:prstGeom prst="rect">
            <a:avLst/>
          </a:prstGeom>
        </p:spPr>
        <p:txBody>
          <a:bodyPr>
            <a:spAutoFit/>
          </a:bodyPr>
          <a:lstStyle/>
          <a:p>
            <a:pPr algn="just" eaLnBrk="1" fontAlgn="auto" hangingPunct="1">
              <a:lnSpc>
                <a:spcPct val="150000"/>
              </a:lnSpc>
              <a:spcBef>
                <a:spcPts val="0"/>
              </a:spcBef>
              <a:spcAft>
                <a:spcPts val="0"/>
              </a:spcAft>
              <a:defRPr/>
            </a:pPr>
            <a:r>
              <a:rPr lang="pl-PL" dirty="0">
                <a:latin typeface="Candara" pitchFamily="34" charset="0"/>
                <a:cs typeface="+mn-cs"/>
              </a:rPr>
              <a:t>Spośród zatrudnionych u pracodawców obligatoryjnie tworzących zakładowy fundusz świadczeń socjalnych, nauczyciele jako jedyna grupa zawodowa otrzymała - na podstawie art. 53 ust. 1a Karty Nauczyciela - prawo do świadczenia urlopowego. </a:t>
            </a:r>
            <a:r>
              <a:rPr lang="pl-PL" b="1" dirty="0">
                <a:solidFill>
                  <a:srgbClr val="FFC000"/>
                </a:solidFill>
                <a:effectLst>
                  <a:outerShdw blurRad="38100" dist="38100" dir="2700000" algn="tl">
                    <a:srgbClr val="000000">
                      <a:alpha val="43137"/>
                    </a:srgbClr>
                  </a:outerShdw>
                </a:effectLst>
                <a:latin typeface="Candara" pitchFamily="34" charset="0"/>
                <a:cs typeface="+mn-cs"/>
              </a:rPr>
              <a:t>Z naliczonego dla nauczycieli odpisu na zakładowy fundusz świadczeń socjalnych wypłacane jest nauczycielowi do końca sierpnia każdego roku świadczenie urlopowe w wysokości odpisu podstawowego</a:t>
            </a:r>
            <a:r>
              <a:rPr lang="pl-PL" dirty="0">
                <a:latin typeface="Candara" pitchFamily="34" charset="0"/>
                <a:cs typeface="+mn-cs"/>
              </a:rPr>
              <a:t>, określonego w przepisach o zakładowym funduszu świadczeń socjalnych, ustalonego proporcjonalnie do wymiaru czasu pracy i okresu zatrudnienia nauczyciela w danym roku szkolnym.</a:t>
            </a:r>
          </a:p>
        </p:txBody>
      </p:sp>
      <p:sp>
        <p:nvSpPr>
          <p:cNvPr id="26627" name="Prostokąt 7">
            <a:extLst>
              <a:ext uri="{FF2B5EF4-FFF2-40B4-BE49-F238E27FC236}">
                <a16:creationId xmlns="" xmlns:a16="http://schemas.microsoft.com/office/drawing/2014/main" id="{8D9132A8-39D8-4CFC-8FCB-1BF8DFA5F20D}"/>
              </a:ext>
            </a:extLst>
          </p:cNvPr>
          <p:cNvSpPr>
            <a:spLocks noChangeArrowheads="1"/>
          </p:cNvSpPr>
          <p:nvPr/>
        </p:nvSpPr>
        <p:spPr bwMode="auto">
          <a:xfrm>
            <a:off x="500063" y="285750"/>
            <a:ext cx="7715250" cy="461963"/>
          </a:xfrm>
          <a:prstGeom prst="rect">
            <a:avLst/>
          </a:prstGeom>
          <a:solidFill>
            <a:srgbClr val="00B050"/>
          </a:solidFill>
          <a:ln w="9525">
            <a:noFill/>
            <a:miter lim="800000"/>
            <a:headEnd/>
            <a:tailEnd/>
          </a:ln>
        </p:spPr>
        <p:txBody>
          <a:bodyPr>
            <a:spAutoFit/>
          </a:bodyPr>
          <a:lstStyle/>
          <a:p>
            <a:pPr eaLnBrk="1" hangingPunct="1">
              <a:defRPr/>
            </a:pPr>
            <a:r>
              <a:rPr lang="pl-PL" sz="2400" b="1">
                <a:effectLst>
                  <a:outerShdw blurRad="38100" dist="38100" dir="2700000" algn="tl">
                    <a:srgbClr val="000000">
                      <a:alpha val="43137"/>
                    </a:srgbClr>
                  </a:outerShdw>
                </a:effectLst>
                <a:latin typeface="Candara" pitchFamily="34" charset="0"/>
                <a:cs typeface="Arial" charset="0"/>
              </a:rPr>
              <a:t>ŚWIADCZENIE URLOPOWE DLA NAUCZYCIELI</a:t>
            </a:r>
            <a:endParaRPr lang="pl-PL" sz="2400">
              <a:effectLst>
                <a:outerShdw blurRad="38100" dist="38100" dir="2700000" algn="tl">
                  <a:srgbClr val="000000">
                    <a:alpha val="43137"/>
                  </a:srgbClr>
                </a:outerShdw>
              </a:effectLst>
              <a:latin typeface="Candara" pitchFamily="34" charset="0"/>
              <a:cs typeface="Arial" charset="0"/>
            </a:endParaRPr>
          </a:p>
        </p:txBody>
      </p:sp>
      <p:sp>
        <p:nvSpPr>
          <p:cNvPr id="33796" name="Prostokąt 8">
            <a:extLst>
              <a:ext uri="{FF2B5EF4-FFF2-40B4-BE49-F238E27FC236}">
                <a16:creationId xmlns="" xmlns:a16="http://schemas.microsoft.com/office/drawing/2014/main" id="{2F489F8E-9402-4523-A89A-0C92D9C6CC4F}"/>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Tw Cen MT" panose="020B0602020104020603" pitchFamily="34" charset="0"/>
              </a:rPr>
              <a:t>ZAKŁADOWY FUNDUSZ ŚWIADCZEŃ SOCJALNYCH</a:t>
            </a:r>
            <a:endParaRPr lang="pl-PL" altLang="pl-PL" sz="2000">
              <a:solidFill>
                <a:srgbClr val="002060"/>
              </a:solidFill>
              <a:latin typeface="Tw Cen MT" panose="020B0602020104020603" pitchFamily="34" charset="0"/>
            </a:endParaRPr>
          </a:p>
        </p:txBody>
      </p:sp>
      <p:grpSp>
        <p:nvGrpSpPr>
          <p:cNvPr id="33797" name="Grupa 5">
            <a:extLst>
              <a:ext uri="{FF2B5EF4-FFF2-40B4-BE49-F238E27FC236}">
                <a16:creationId xmlns="" xmlns:a16="http://schemas.microsoft.com/office/drawing/2014/main" id="{9D4F6886-A475-4744-BED4-44888347E26E}"/>
              </a:ext>
            </a:extLst>
          </p:cNvPr>
          <p:cNvGrpSpPr>
            <a:grpSpLocks/>
          </p:cNvGrpSpPr>
          <p:nvPr/>
        </p:nvGrpSpPr>
        <p:grpSpPr bwMode="auto">
          <a:xfrm>
            <a:off x="214313" y="6211888"/>
            <a:ext cx="1857375" cy="646112"/>
            <a:chOff x="214282" y="6072206"/>
            <a:chExt cx="1857388" cy="646331"/>
          </a:xfrm>
        </p:grpSpPr>
        <p:sp>
          <p:nvSpPr>
            <p:cNvPr id="8" name="pole tekstowe 7">
              <a:extLst>
                <a:ext uri="{FF2B5EF4-FFF2-40B4-BE49-F238E27FC236}">
                  <a16:creationId xmlns="" xmlns:a16="http://schemas.microsoft.com/office/drawing/2014/main" id="{79888DBB-F0B8-467E-B379-CECA94DE5373}"/>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33799" name="Picture 2" descr="http://znp.olsztyn.pl/znp_logo.gif">
              <a:extLst>
                <a:ext uri="{FF2B5EF4-FFF2-40B4-BE49-F238E27FC236}">
                  <a16:creationId xmlns="" xmlns:a16="http://schemas.microsoft.com/office/drawing/2014/main" id="{263C22E1-CECE-401D-A94D-813F4990334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1">
            <a:extLst>
              <a:ext uri="{FF2B5EF4-FFF2-40B4-BE49-F238E27FC236}">
                <a16:creationId xmlns="" xmlns:a16="http://schemas.microsoft.com/office/drawing/2014/main" id="{DFB67893-1DB9-4AE1-902B-FCEDCCD41CE4}"/>
              </a:ext>
            </a:extLst>
          </p:cNvPr>
          <p:cNvSpPr>
            <a:spLocks noChangeArrowheads="1"/>
          </p:cNvSpPr>
          <p:nvPr/>
        </p:nvSpPr>
        <p:spPr bwMode="auto">
          <a:xfrm>
            <a:off x="500063" y="928688"/>
            <a:ext cx="828675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r>
              <a:rPr lang="pl-PL" altLang="pl-PL" sz="1600" b="1">
                <a:solidFill>
                  <a:srgbClr val="FFC000"/>
                </a:solidFill>
                <a:latin typeface="Candara" panose="020E0502030303020204" pitchFamily="34" charset="0"/>
              </a:rPr>
              <a:t>Uprawnionymi do świadczenia urlopowego są:</a:t>
            </a:r>
          </a:p>
          <a:p>
            <a:pPr algn="just">
              <a:lnSpc>
                <a:spcPct val="150000"/>
              </a:lnSpc>
            </a:pPr>
            <a:r>
              <a:rPr lang="pl-PL" altLang="pl-PL" sz="1600" b="1">
                <a:solidFill>
                  <a:srgbClr val="FFC000"/>
                </a:solidFill>
                <a:latin typeface="Candara" panose="020E0502030303020204" pitchFamily="34" charset="0"/>
              </a:rPr>
              <a:t>1. </a:t>
            </a:r>
            <a:r>
              <a:rPr lang="pl-PL" altLang="pl-PL" sz="1600">
                <a:latin typeface="Candara" panose="020E0502030303020204" pitchFamily="34" charset="0"/>
              </a:rPr>
              <a:t>nauczyciele emeryci (renciści), jeżeli są zatrudnieni w szkole, czyli czynnie świadczą pracę,</a:t>
            </a:r>
          </a:p>
          <a:p>
            <a:pPr algn="just">
              <a:lnSpc>
                <a:spcPct val="150000"/>
              </a:lnSpc>
            </a:pPr>
            <a:r>
              <a:rPr lang="pl-PL" altLang="pl-PL" sz="1600" b="1">
                <a:solidFill>
                  <a:srgbClr val="FFC000"/>
                </a:solidFill>
                <a:latin typeface="Candara" panose="020E0502030303020204" pitchFamily="34" charset="0"/>
              </a:rPr>
              <a:t>2. </a:t>
            </a:r>
            <a:r>
              <a:rPr lang="pl-PL" altLang="pl-PL" sz="1600">
                <a:latin typeface="Candara" panose="020E0502030303020204" pitchFamily="34" charset="0"/>
              </a:rPr>
              <a:t>nauczyciele zatrudnieni w innych szkołach (otrzymują oni świadczenie we wszystkich</a:t>
            </a:r>
          </a:p>
          <a:p>
            <a:pPr algn="just">
              <a:lnSpc>
                <a:spcPct val="150000"/>
              </a:lnSpc>
            </a:pPr>
            <a:r>
              <a:rPr lang="pl-PL" altLang="pl-PL" sz="1600">
                <a:latin typeface="Candara" panose="020E0502030303020204" pitchFamily="34" charset="0"/>
              </a:rPr>
              <a:t>     szkołach  - odpowiednio do wymiaru i okresu zatrudnienia w danej szkole),</a:t>
            </a:r>
          </a:p>
          <a:p>
            <a:pPr algn="just">
              <a:lnSpc>
                <a:spcPct val="150000"/>
              </a:lnSpc>
            </a:pPr>
            <a:r>
              <a:rPr lang="pl-PL" altLang="pl-PL" sz="1600" b="1">
                <a:solidFill>
                  <a:srgbClr val="FFC000"/>
                </a:solidFill>
                <a:latin typeface="Candara" panose="020E0502030303020204" pitchFamily="34" charset="0"/>
              </a:rPr>
              <a:t>3</a:t>
            </a:r>
            <a:r>
              <a:rPr lang="pl-PL" altLang="pl-PL" sz="1600">
                <a:latin typeface="Candara" panose="020E0502030303020204" pitchFamily="34" charset="0"/>
              </a:rPr>
              <a:t>. nauczyciele pozostający w stanie nieczynnym</a:t>
            </a:r>
          </a:p>
          <a:p>
            <a:pPr algn="just">
              <a:lnSpc>
                <a:spcPct val="150000"/>
              </a:lnSpc>
            </a:pPr>
            <a:r>
              <a:rPr lang="pl-PL" altLang="pl-PL" sz="1600">
                <a:latin typeface="Candara" panose="020E0502030303020204" pitchFamily="34" charset="0"/>
              </a:rPr>
              <a:t>     (świadczenie przysługuje za 6 miesięcy stanu nieczynnego),</a:t>
            </a:r>
          </a:p>
          <a:p>
            <a:pPr algn="just">
              <a:lnSpc>
                <a:spcPct val="150000"/>
              </a:lnSpc>
            </a:pPr>
            <a:r>
              <a:rPr lang="pl-PL" altLang="pl-PL" sz="1600" b="1">
                <a:solidFill>
                  <a:srgbClr val="FFC000"/>
                </a:solidFill>
                <a:latin typeface="Candara" panose="020E0502030303020204" pitchFamily="34" charset="0"/>
              </a:rPr>
              <a:t>4. </a:t>
            </a:r>
            <a:r>
              <a:rPr lang="pl-PL" altLang="pl-PL" sz="1600">
                <a:latin typeface="Candara" panose="020E0502030303020204" pitchFamily="34" charset="0"/>
              </a:rPr>
              <a:t>nauczyciele, z którymi rozwiązano stosunek pracy w związku z przejściem na emeryturę</a:t>
            </a:r>
            <a:br>
              <a:rPr lang="pl-PL" altLang="pl-PL" sz="1600">
                <a:latin typeface="Candara" panose="020E0502030303020204" pitchFamily="34" charset="0"/>
              </a:rPr>
            </a:br>
            <a:r>
              <a:rPr lang="pl-PL" altLang="pl-PL" sz="1600">
                <a:latin typeface="Candara" panose="020E0502030303020204" pitchFamily="34" charset="0"/>
              </a:rPr>
              <a:t>      (rentę),</a:t>
            </a:r>
          </a:p>
          <a:p>
            <a:pPr algn="just">
              <a:lnSpc>
                <a:spcPct val="150000"/>
              </a:lnSpc>
            </a:pPr>
            <a:r>
              <a:rPr lang="pl-PL" altLang="pl-PL" sz="1600" b="1">
                <a:solidFill>
                  <a:srgbClr val="FFC000"/>
                </a:solidFill>
                <a:latin typeface="Candara" panose="020E0502030303020204" pitchFamily="34" charset="0"/>
              </a:rPr>
              <a:t>5. </a:t>
            </a:r>
            <a:r>
              <a:rPr lang="pl-PL" altLang="pl-PL" sz="1600">
                <a:latin typeface="Candara" panose="020E0502030303020204" pitchFamily="34" charset="0"/>
              </a:rPr>
              <a:t>nauczyciele, których stosunek pracy wygasł z mocy prawa,</a:t>
            </a:r>
          </a:p>
          <a:p>
            <a:pPr algn="just">
              <a:lnSpc>
                <a:spcPct val="150000"/>
              </a:lnSpc>
            </a:pPr>
            <a:r>
              <a:rPr lang="pl-PL" altLang="pl-PL" sz="1600" b="1">
                <a:solidFill>
                  <a:srgbClr val="FFC000"/>
                </a:solidFill>
                <a:latin typeface="Candara" panose="020E0502030303020204" pitchFamily="34" charset="0"/>
              </a:rPr>
              <a:t>6. </a:t>
            </a:r>
            <a:r>
              <a:rPr lang="pl-PL" altLang="pl-PL" sz="1600">
                <a:latin typeface="Candara" panose="020E0502030303020204" pitchFamily="34" charset="0"/>
              </a:rPr>
              <a:t>nauczyciele przebywający na urlopie macierzyńskim, wychowawczym,</a:t>
            </a:r>
          </a:p>
          <a:p>
            <a:pPr algn="just">
              <a:lnSpc>
                <a:spcPct val="150000"/>
              </a:lnSpc>
            </a:pPr>
            <a:r>
              <a:rPr lang="pl-PL" altLang="pl-PL" sz="1600">
                <a:latin typeface="Candara" panose="020E0502030303020204" pitchFamily="34" charset="0"/>
              </a:rPr>
              <a:t>     urlopie dla poratowania zdrowia,</a:t>
            </a:r>
          </a:p>
          <a:p>
            <a:pPr algn="just">
              <a:lnSpc>
                <a:spcPct val="150000"/>
              </a:lnSpc>
            </a:pPr>
            <a:r>
              <a:rPr lang="pl-PL" altLang="pl-PL" sz="1600" b="1">
                <a:solidFill>
                  <a:srgbClr val="FFC000"/>
                </a:solidFill>
                <a:latin typeface="Candara" panose="020E0502030303020204" pitchFamily="34" charset="0"/>
              </a:rPr>
              <a:t>7. </a:t>
            </a:r>
            <a:r>
              <a:rPr lang="pl-PL" altLang="pl-PL" sz="1600">
                <a:latin typeface="Candara" panose="020E0502030303020204" pitchFamily="34" charset="0"/>
              </a:rPr>
              <a:t>nauczyciele urlopowani na podstawie przepisów o związkach zawodowych.</a:t>
            </a:r>
          </a:p>
        </p:txBody>
      </p:sp>
      <p:sp>
        <p:nvSpPr>
          <p:cNvPr id="34819" name="Prostokąt 3">
            <a:extLst>
              <a:ext uri="{FF2B5EF4-FFF2-40B4-BE49-F238E27FC236}">
                <a16:creationId xmlns="" xmlns:a16="http://schemas.microsoft.com/office/drawing/2014/main" id="{A501B8A0-644B-46E9-913C-D1D4091BD857}"/>
              </a:ext>
            </a:extLst>
          </p:cNvPr>
          <p:cNvSpPr>
            <a:spLocks noChangeArrowheads="1"/>
          </p:cNvSpPr>
          <p:nvPr/>
        </p:nvSpPr>
        <p:spPr bwMode="auto">
          <a:xfrm>
            <a:off x="500063" y="285750"/>
            <a:ext cx="7715250" cy="461963"/>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2400" b="1">
                <a:latin typeface="Candara" panose="020E0502030303020204" pitchFamily="34" charset="0"/>
              </a:rPr>
              <a:t>ŚWIADCZENIE URLOPOWE DLA NAUCZYCIELI</a:t>
            </a:r>
            <a:endParaRPr lang="pl-PL" altLang="pl-PL" sz="2400">
              <a:latin typeface="Candara" panose="020E0502030303020204" pitchFamily="34" charset="0"/>
            </a:endParaRPr>
          </a:p>
        </p:txBody>
      </p:sp>
      <p:sp>
        <p:nvSpPr>
          <p:cNvPr id="34820" name="Prostokąt 4">
            <a:extLst>
              <a:ext uri="{FF2B5EF4-FFF2-40B4-BE49-F238E27FC236}">
                <a16:creationId xmlns="" xmlns:a16="http://schemas.microsoft.com/office/drawing/2014/main" id="{0261A731-C5FD-4F63-82B7-EA6C5FA5AD93}"/>
              </a:ext>
            </a:extLst>
          </p:cNvPr>
          <p:cNvSpPr>
            <a:spLocks noChangeArrowheads="1"/>
          </p:cNvSpPr>
          <p:nvPr/>
        </p:nvSpPr>
        <p:spPr bwMode="auto">
          <a:xfrm>
            <a:off x="2643188" y="62150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b="1">
                <a:solidFill>
                  <a:srgbClr val="002060"/>
                </a:solidFill>
                <a:latin typeface="Tw Cen MT" panose="020B0602020104020603" pitchFamily="34" charset="0"/>
              </a:rPr>
              <a:t>ZAKŁADOWY FUNDUSZ ŚWIADCZEŃ SOCJALNYCH</a:t>
            </a:r>
            <a:endParaRPr lang="pl-PL" altLang="pl-PL">
              <a:solidFill>
                <a:srgbClr val="002060"/>
              </a:solidFill>
              <a:latin typeface="Tw Cen MT" panose="020B0602020104020603" pitchFamily="34" charset="0"/>
            </a:endParaRPr>
          </a:p>
        </p:txBody>
      </p:sp>
      <p:grpSp>
        <p:nvGrpSpPr>
          <p:cNvPr id="34821" name="Grupa 5">
            <a:extLst>
              <a:ext uri="{FF2B5EF4-FFF2-40B4-BE49-F238E27FC236}">
                <a16:creationId xmlns="" xmlns:a16="http://schemas.microsoft.com/office/drawing/2014/main" id="{D566C2A3-1A66-4944-AFD7-D0E6B3E31D77}"/>
              </a:ext>
            </a:extLst>
          </p:cNvPr>
          <p:cNvGrpSpPr>
            <a:grpSpLocks/>
          </p:cNvGrpSpPr>
          <p:nvPr/>
        </p:nvGrpSpPr>
        <p:grpSpPr bwMode="auto">
          <a:xfrm>
            <a:off x="214313" y="6221413"/>
            <a:ext cx="1857375" cy="646112"/>
            <a:chOff x="214282" y="6072206"/>
            <a:chExt cx="1857388" cy="646331"/>
          </a:xfrm>
        </p:grpSpPr>
        <p:sp>
          <p:nvSpPr>
            <p:cNvPr id="7" name="pole tekstowe 6">
              <a:extLst>
                <a:ext uri="{FF2B5EF4-FFF2-40B4-BE49-F238E27FC236}">
                  <a16:creationId xmlns="" xmlns:a16="http://schemas.microsoft.com/office/drawing/2014/main" id="{CB4675A8-B706-4EB9-9482-748F34EEC0DD}"/>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34823" name="Picture 2" descr="http://znp.olsztyn.pl/znp_logo.gif">
              <a:extLst>
                <a:ext uri="{FF2B5EF4-FFF2-40B4-BE49-F238E27FC236}">
                  <a16:creationId xmlns="" xmlns:a16="http://schemas.microsoft.com/office/drawing/2014/main" id="{6C744D8B-A827-4F7D-B3DE-21D097F522F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Prostokąt 3">
            <a:extLst>
              <a:ext uri="{FF2B5EF4-FFF2-40B4-BE49-F238E27FC236}">
                <a16:creationId xmlns="" xmlns:a16="http://schemas.microsoft.com/office/drawing/2014/main" id="{DE4D882D-8340-4F35-8B94-26EC0CEA01D8}"/>
              </a:ext>
            </a:extLst>
          </p:cNvPr>
          <p:cNvSpPr>
            <a:spLocks noChangeArrowheads="1"/>
          </p:cNvSpPr>
          <p:nvPr/>
        </p:nvSpPr>
        <p:spPr bwMode="auto">
          <a:xfrm>
            <a:off x="571500" y="1214438"/>
            <a:ext cx="7643813" cy="3416300"/>
          </a:xfrm>
          <a:prstGeom prst="rect">
            <a:avLst/>
          </a:prstGeom>
          <a:noFill/>
          <a:ln w="9525">
            <a:noFill/>
            <a:miter lim="800000"/>
            <a:headEnd/>
            <a:tailEnd/>
          </a:ln>
        </p:spPr>
        <p:txBody>
          <a:bodyPr>
            <a:spAutoFit/>
          </a:bodyPr>
          <a:lstStyle/>
          <a:p>
            <a:pPr algn="just" eaLnBrk="1" hangingPunct="1">
              <a:lnSpc>
                <a:spcPct val="150000"/>
              </a:lnSpc>
              <a:defRPr/>
            </a:pPr>
            <a:r>
              <a:rPr lang="pl-PL" b="1" dirty="0">
                <a:solidFill>
                  <a:srgbClr val="FFC000"/>
                </a:solidFill>
                <a:latin typeface="Candara" pitchFamily="34" charset="0"/>
                <a:cs typeface="Arial" charset="0"/>
              </a:rPr>
              <a:t>ŚWIADCZENIE URLOPOWE DLA NAUCZYCIELI</a:t>
            </a:r>
            <a:r>
              <a:rPr lang="pl-PL" b="1" dirty="0">
                <a:latin typeface="Candara" pitchFamily="34" charset="0"/>
                <a:cs typeface="Arial" charset="0"/>
              </a:rPr>
              <a:t>, </a:t>
            </a:r>
            <a:r>
              <a:rPr lang="pl-PL" b="1" dirty="0">
                <a:solidFill>
                  <a:srgbClr val="FFC000"/>
                </a:solidFill>
                <a:latin typeface="Candara" pitchFamily="34" charset="0"/>
                <a:cs typeface="Arial" charset="0"/>
              </a:rPr>
              <a:t>w odróżnieniu od pozostałych świadczeń socjalnych wydatkowanych z Funduszu, jest świadczeniem należnym.</a:t>
            </a:r>
            <a:r>
              <a:rPr lang="pl-PL" dirty="0">
                <a:solidFill>
                  <a:srgbClr val="FFC000"/>
                </a:solidFill>
                <a:latin typeface="Candara" pitchFamily="34" charset="0"/>
                <a:cs typeface="Arial" charset="0"/>
              </a:rPr>
              <a:t> </a:t>
            </a:r>
            <a:r>
              <a:rPr lang="pl-PL" dirty="0">
                <a:latin typeface="Candara" pitchFamily="34" charset="0"/>
                <a:cs typeface="Arial" charset="0"/>
              </a:rPr>
              <a:t>Przedmiotowe świadczenie w rozumieniu przepisów prawa podatkowego stanowi </a:t>
            </a:r>
            <a:r>
              <a:rPr lang="pl-PL" b="1" dirty="0">
                <a:solidFill>
                  <a:srgbClr val="FFC000"/>
                </a:solidFill>
                <a:effectLst>
                  <a:outerShdw blurRad="38100" dist="38100" dir="2700000" algn="tl">
                    <a:srgbClr val="000000">
                      <a:alpha val="43137"/>
                    </a:srgbClr>
                  </a:outerShdw>
                </a:effectLst>
                <a:latin typeface="Candara" pitchFamily="34" charset="0"/>
                <a:cs typeface="Arial" charset="0"/>
              </a:rPr>
              <a:t>dochód</a:t>
            </a:r>
            <a:r>
              <a:rPr lang="pl-PL" dirty="0">
                <a:latin typeface="Candara" pitchFamily="34" charset="0"/>
                <a:cs typeface="Arial" charset="0"/>
              </a:rPr>
              <a:t>, dlatego kwotę tego świadczenia pracodawca jest obowiązany pomniejszyć o podatek dochodowy od osób fizycznych</a:t>
            </a:r>
            <a:br>
              <a:rPr lang="pl-PL" dirty="0">
                <a:latin typeface="Candara" pitchFamily="34" charset="0"/>
                <a:cs typeface="Arial" charset="0"/>
              </a:rPr>
            </a:br>
            <a:r>
              <a:rPr lang="pl-PL" dirty="0">
                <a:latin typeface="Candara" pitchFamily="34" charset="0"/>
                <a:cs typeface="Arial" charset="0"/>
              </a:rPr>
              <a:t>w wysokości </a:t>
            </a:r>
            <a:r>
              <a:rPr lang="pl-PL" b="1" dirty="0" smtClean="0">
                <a:solidFill>
                  <a:srgbClr val="FFC000"/>
                </a:solidFill>
                <a:latin typeface="Candara" pitchFamily="34" charset="0"/>
                <a:cs typeface="Arial" charset="0"/>
              </a:rPr>
              <a:t>17%</a:t>
            </a:r>
            <a:r>
              <a:rPr lang="pl-PL" b="1" dirty="0" smtClean="0">
                <a:latin typeface="Candara" pitchFamily="34" charset="0"/>
                <a:cs typeface="Arial" charset="0"/>
              </a:rPr>
              <a:t>.</a:t>
            </a:r>
            <a:r>
              <a:rPr lang="pl-PL" b="1" dirty="0" smtClean="0">
                <a:solidFill>
                  <a:srgbClr val="FFC000"/>
                </a:solidFill>
                <a:latin typeface="Candara" pitchFamily="34" charset="0"/>
                <a:cs typeface="Arial" charset="0"/>
              </a:rPr>
              <a:t> </a:t>
            </a:r>
            <a:r>
              <a:rPr lang="pl-PL" dirty="0">
                <a:latin typeface="Candara" pitchFamily="34" charset="0"/>
                <a:cs typeface="Arial" charset="0"/>
              </a:rPr>
              <a:t>Natomiast nie stanowi ono podstawy wymiaru składek </a:t>
            </a:r>
            <a:br>
              <a:rPr lang="pl-PL" dirty="0">
                <a:latin typeface="Candara" pitchFamily="34" charset="0"/>
                <a:cs typeface="Arial" charset="0"/>
              </a:rPr>
            </a:br>
            <a:r>
              <a:rPr lang="pl-PL" dirty="0">
                <a:latin typeface="Candara" pitchFamily="34" charset="0"/>
                <a:cs typeface="Arial" charset="0"/>
              </a:rPr>
              <a:t>na ubezpieczenia społeczne, bowiem źródłem jego wypłaty jest zakładowy fundusz świadczeń socjalnych </a:t>
            </a:r>
            <a:r>
              <a:rPr lang="pl-PL" dirty="0">
                <a:solidFill>
                  <a:srgbClr val="FFFF00"/>
                </a:solidFill>
                <a:latin typeface="Candara" pitchFamily="34" charset="0"/>
                <a:cs typeface="Arial" charset="0"/>
              </a:rPr>
              <a:t>(świadczenie ma charakter roszczeniowy)</a:t>
            </a:r>
          </a:p>
        </p:txBody>
      </p:sp>
      <p:sp>
        <p:nvSpPr>
          <p:cNvPr id="28675" name="Prostokąt 4">
            <a:extLst>
              <a:ext uri="{FF2B5EF4-FFF2-40B4-BE49-F238E27FC236}">
                <a16:creationId xmlns="" xmlns:a16="http://schemas.microsoft.com/office/drawing/2014/main" id="{DCAD5A1B-5571-469B-98D4-5F38756AE857}"/>
              </a:ext>
            </a:extLst>
          </p:cNvPr>
          <p:cNvSpPr>
            <a:spLocks noChangeArrowheads="1"/>
          </p:cNvSpPr>
          <p:nvPr/>
        </p:nvSpPr>
        <p:spPr bwMode="auto">
          <a:xfrm>
            <a:off x="500063" y="285750"/>
            <a:ext cx="7715250" cy="461963"/>
          </a:xfrm>
          <a:prstGeom prst="rect">
            <a:avLst/>
          </a:prstGeom>
          <a:solidFill>
            <a:srgbClr val="00B050"/>
          </a:solidFill>
          <a:ln w="9525">
            <a:noFill/>
            <a:miter lim="800000"/>
            <a:headEnd/>
            <a:tailEnd/>
          </a:ln>
        </p:spPr>
        <p:txBody>
          <a:bodyPr>
            <a:spAutoFit/>
          </a:bodyPr>
          <a:lstStyle/>
          <a:p>
            <a:pPr eaLnBrk="1" hangingPunct="1">
              <a:defRPr/>
            </a:pPr>
            <a:r>
              <a:rPr lang="pl-PL" sz="2400" b="1">
                <a:effectLst>
                  <a:outerShdw blurRad="38100" dist="38100" dir="2700000" algn="tl">
                    <a:srgbClr val="000000">
                      <a:alpha val="43137"/>
                    </a:srgbClr>
                  </a:outerShdw>
                </a:effectLst>
                <a:latin typeface="Candara" pitchFamily="34" charset="0"/>
                <a:cs typeface="Arial" charset="0"/>
              </a:rPr>
              <a:t>ŚWIADCZENIE URLOPOWE DLA NAUCZYCIELI</a:t>
            </a:r>
            <a:endParaRPr lang="pl-PL" sz="2400">
              <a:effectLst>
                <a:outerShdw blurRad="38100" dist="38100" dir="2700000" algn="tl">
                  <a:srgbClr val="000000">
                    <a:alpha val="43137"/>
                  </a:srgbClr>
                </a:outerShdw>
              </a:effectLst>
              <a:latin typeface="Candara" pitchFamily="34" charset="0"/>
              <a:cs typeface="Arial" charset="0"/>
            </a:endParaRPr>
          </a:p>
        </p:txBody>
      </p:sp>
      <p:sp>
        <p:nvSpPr>
          <p:cNvPr id="35844" name="Prostokąt 5">
            <a:extLst>
              <a:ext uri="{FF2B5EF4-FFF2-40B4-BE49-F238E27FC236}">
                <a16:creationId xmlns="" xmlns:a16="http://schemas.microsoft.com/office/drawing/2014/main" id="{41E6339B-445D-4A5C-9C97-2F55A553D254}"/>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Tw Cen MT" panose="020B0602020104020603" pitchFamily="34" charset="0"/>
              </a:rPr>
              <a:t>ZAKŁADOWY FUNDUSZ ŚWIADCZEŃ SOCJALNYCH</a:t>
            </a:r>
            <a:endParaRPr lang="pl-PL" altLang="pl-PL" sz="2000">
              <a:solidFill>
                <a:srgbClr val="002060"/>
              </a:solidFill>
              <a:latin typeface="Tw Cen MT" panose="020B0602020104020603" pitchFamily="34" charset="0"/>
            </a:endParaRPr>
          </a:p>
        </p:txBody>
      </p:sp>
      <p:grpSp>
        <p:nvGrpSpPr>
          <p:cNvPr id="35845" name="Grupa 5">
            <a:extLst>
              <a:ext uri="{FF2B5EF4-FFF2-40B4-BE49-F238E27FC236}">
                <a16:creationId xmlns="" xmlns:a16="http://schemas.microsoft.com/office/drawing/2014/main" id="{9C435C50-6ADA-4650-8C1D-EE9C8029AFF2}"/>
              </a:ext>
            </a:extLst>
          </p:cNvPr>
          <p:cNvGrpSpPr>
            <a:grpSpLocks/>
          </p:cNvGrpSpPr>
          <p:nvPr/>
        </p:nvGrpSpPr>
        <p:grpSpPr bwMode="auto">
          <a:xfrm>
            <a:off x="214313" y="6215063"/>
            <a:ext cx="1857375" cy="646112"/>
            <a:chOff x="214282" y="6072206"/>
            <a:chExt cx="1857388" cy="646331"/>
          </a:xfrm>
        </p:grpSpPr>
        <p:sp>
          <p:nvSpPr>
            <p:cNvPr id="7" name="pole tekstowe 6">
              <a:extLst>
                <a:ext uri="{FF2B5EF4-FFF2-40B4-BE49-F238E27FC236}">
                  <a16:creationId xmlns="" xmlns:a16="http://schemas.microsoft.com/office/drawing/2014/main" id="{8A7D6D37-3ACA-4DBD-B445-D9234D8609C7}"/>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35847" name="Picture 2" descr="http://znp.olsztyn.pl/znp_logo.gif">
              <a:extLst>
                <a:ext uri="{FF2B5EF4-FFF2-40B4-BE49-F238E27FC236}">
                  <a16:creationId xmlns="" xmlns:a16="http://schemas.microsoft.com/office/drawing/2014/main" id="{5BDE66B4-741F-4694-9D03-5BF1FAF20DC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Prostokąt 5">
            <a:extLst>
              <a:ext uri="{FF2B5EF4-FFF2-40B4-BE49-F238E27FC236}">
                <a16:creationId xmlns="" xmlns:a16="http://schemas.microsoft.com/office/drawing/2014/main" id="{3E7A99C7-ECEB-4C13-98EA-77C40B5B76E4}"/>
              </a:ext>
            </a:extLst>
          </p:cNvPr>
          <p:cNvSpPr>
            <a:spLocks noChangeArrowheads="1"/>
          </p:cNvSpPr>
          <p:nvPr/>
        </p:nvSpPr>
        <p:spPr bwMode="auto">
          <a:xfrm>
            <a:off x="900113" y="1000125"/>
            <a:ext cx="7386637" cy="526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just" eaLnBrk="1" hangingPunct="1">
              <a:lnSpc>
                <a:spcPct val="150000"/>
              </a:lnSpc>
              <a:defRPr/>
            </a:pPr>
            <a:r>
              <a:rPr lang="pl-PL" altLang="pl-PL" sz="1600" b="1" dirty="0">
                <a:solidFill>
                  <a:srgbClr val="FFC000"/>
                </a:solidFill>
                <a:latin typeface="Candara" pitchFamily="34" charset="0"/>
              </a:rPr>
              <a:t> Wycieczka zorganizowana  z ZFŚS( sfinansowana w całości lub częściowo przez pracodawcę), której celem jest integracja pracowników, nie rodzi po stronie uczestnika zobowiązań podatkowych. Interpretacje indywidualne Dyrektora Krajowej Informacji Gospodarczej :</a:t>
            </a:r>
          </a:p>
          <a:p>
            <a:pPr algn="just" eaLnBrk="1" hangingPunct="1">
              <a:lnSpc>
                <a:spcPct val="150000"/>
              </a:lnSpc>
              <a:defRPr/>
            </a:pPr>
            <a:r>
              <a:rPr lang="pl-PL" altLang="pl-PL" sz="1600" b="1" dirty="0">
                <a:solidFill>
                  <a:srgbClr val="FFC000"/>
                </a:solidFill>
                <a:latin typeface="Candara" pitchFamily="34" charset="0"/>
              </a:rPr>
              <a:t>-z 20 września 2017r ( 0113-KDIPT2-2.4011.254.2017.1.ACZ)</a:t>
            </a:r>
          </a:p>
          <a:p>
            <a:pPr algn="just" eaLnBrk="1" hangingPunct="1">
              <a:lnSpc>
                <a:spcPct val="150000"/>
              </a:lnSpc>
              <a:defRPr/>
            </a:pPr>
            <a:r>
              <a:rPr lang="pl-PL" altLang="pl-PL" sz="1600" b="1" dirty="0">
                <a:solidFill>
                  <a:srgbClr val="FFC000"/>
                </a:solidFill>
                <a:latin typeface="Candara" pitchFamily="34" charset="0"/>
              </a:rPr>
              <a:t>-z  12 lipca 2018r. ( 0114-KDIP3-2.4011.332.2018.2MM)</a:t>
            </a:r>
          </a:p>
          <a:p>
            <a:pPr algn="just" eaLnBrk="1" hangingPunct="1">
              <a:lnSpc>
                <a:spcPct val="150000"/>
              </a:lnSpc>
              <a:defRPr/>
            </a:pPr>
            <a:r>
              <a:rPr lang="pl-PL" altLang="pl-PL" sz="1600" b="1" dirty="0">
                <a:solidFill>
                  <a:srgbClr val="FFC000"/>
                </a:solidFill>
                <a:latin typeface="Candara" pitchFamily="34" charset="0"/>
              </a:rPr>
              <a:t>Aby wyeliminować ryzyko podatkowe warto zadbać aby organizując wycieczkę we wszystkich umowach, pismach, ogłoszeniach do pracowników wskazywać przede wszystkim cel integracyjny.</a:t>
            </a:r>
          </a:p>
          <a:p>
            <a:pPr algn="just" eaLnBrk="1" hangingPunct="1">
              <a:lnSpc>
                <a:spcPct val="150000"/>
              </a:lnSpc>
              <a:defRPr/>
            </a:pPr>
            <a:r>
              <a:rPr lang="pl-PL" altLang="pl-PL" sz="1600" b="1" dirty="0">
                <a:solidFill>
                  <a:srgbClr val="FFC000"/>
                </a:solidFill>
                <a:latin typeface="Candara" pitchFamily="34" charset="0"/>
              </a:rPr>
              <a:t>Natomiast  podatek od części kosztów wycieczki dofinansowanej z ZFŚS pojawia się gdy:</a:t>
            </a:r>
          </a:p>
          <a:p>
            <a:pPr marL="285750" indent="-285750" algn="just" eaLnBrk="1" hangingPunct="1">
              <a:lnSpc>
                <a:spcPct val="150000"/>
              </a:lnSpc>
              <a:buFontTx/>
              <a:buChar char="-"/>
              <a:defRPr/>
            </a:pPr>
            <a:r>
              <a:rPr lang="pl-PL" altLang="pl-PL" sz="1600" b="1" dirty="0">
                <a:solidFill>
                  <a:srgbClr val="FFC000"/>
                </a:solidFill>
                <a:latin typeface="Candara" pitchFamily="34" charset="0"/>
              </a:rPr>
              <a:t>wyjazd nie jest potraktowany jako integracyjny gdy:</a:t>
            </a:r>
          </a:p>
          <a:p>
            <a:pPr marL="285750" indent="-285750" algn="just" eaLnBrk="1" hangingPunct="1">
              <a:lnSpc>
                <a:spcPct val="150000"/>
              </a:lnSpc>
              <a:buFontTx/>
              <a:buChar char="-"/>
              <a:defRPr/>
            </a:pPr>
            <a:r>
              <a:rPr lang="pl-PL" altLang="pl-PL" sz="1600" b="1" dirty="0">
                <a:solidFill>
                  <a:srgbClr val="FFC000"/>
                </a:solidFill>
                <a:latin typeface="Candara" pitchFamily="34" charset="0"/>
              </a:rPr>
              <a:t>sporządzono imienny wykaz osób zakwalifikowanych –wprowadzono kryteria</a:t>
            </a:r>
          </a:p>
          <a:p>
            <a:pPr marL="285750" indent="-285750" algn="just" eaLnBrk="1" hangingPunct="1">
              <a:lnSpc>
                <a:spcPct val="150000"/>
              </a:lnSpc>
              <a:buFontTx/>
              <a:buChar char="-"/>
              <a:defRPr/>
            </a:pPr>
            <a:r>
              <a:rPr lang="pl-PL" altLang="pl-PL" sz="1600" b="1" dirty="0">
                <a:solidFill>
                  <a:srgbClr val="FFC000"/>
                </a:solidFill>
                <a:latin typeface="Candara" pitchFamily="34" charset="0"/>
              </a:rPr>
              <a:t> interpretacja z 26 lutego 2018r (0111-KDIB2-3.4011.312.2017.2.LG)</a:t>
            </a:r>
            <a:endParaRPr lang="pl-PL" altLang="pl-PL" sz="1600" dirty="0">
              <a:latin typeface="Candara" pitchFamily="34" charset="0"/>
            </a:endParaRPr>
          </a:p>
        </p:txBody>
      </p:sp>
      <p:sp>
        <p:nvSpPr>
          <p:cNvPr id="29699" name="Prostokąt 6">
            <a:extLst>
              <a:ext uri="{FF2B5EF4-FFF2-40B4-BE49-F238E27FC236}">
                <a16:creationId xmlns="" xmlns:a16="http://schemas.microsoft.com/office/drawing/2014/main" id="{6F53C344-245F-45DA-A75B-D1E326B2C5EF}"/>
              </a:ext>
            </a:extLst>
          </p:cNvPr>
          <p:cNvSpPr>
            <a:spLocks noChangeArrowheads="1"/>
          </p:cNvSpPr>
          <p:nvPr/>
        </p:nvSpPr>
        <p:spPr bwMode="auto">
          <a:xfrm>
            <a:off x="500063" y="357188"/>
            <a:ext cx="6357937" cy="461962"/>
          </a:xfrm>
          <a:prstGeom prst="rect">
            <a:avLst/>
          </a:prstGeom>
          <a:solidFill>
            <a:srgbClr val="00B050"/>
          </a:solidFill>
          <a:ln w="9525">
            <a:noFill/>
            <a:miter lim="800000"/>
            <a:headEnd/>
            <a:tailEnd/>
          </a:ln>
        </p:spPr>
        <p:txBody>
          <a:bodyPr>
            <a:spAutoFit/>
          </a:bodyPr>
          <a:lstStyle/>
          <a:p>
            <a:pPr algn="just" eaLnBrk="1" hangingPunct="1">
              <a:defRPr/>
            </a:pPr>
            <a:r>
              <a:rPr lang="pl-PL" sz="2400" b="1" dirty="0">
                <a:effectLst>
                  <a:outerShdw blurRad="38100" dist="38100" dir="2700000" algn="tl">
                    <a:srgbClr val="000000">
                      <a:alpha val="43137"/>
                    </a:srgbClr>
                  </a:outerShdw>
                </a:effectLst>
                <a:latin typeface="Candara" pitchFamily="34" charset="0"/>
                <a:cs typeface="Arial" charset="0"/>
              </a:rPr>
              <a:t>ZFŚS –zasady wydatkowania - WYCIECZKA</a:t>
            </a:r>
            <a:endParaRPr lang="pl-PL" sz="2400" dirty="0">
              <a:effectLst>
                <a:outerShdw blurRad="38100" dist="38100" dir="2700000" algn="tl">
                  <a:srgbClr val="000000">
                    <a:alpha val="43137"/>
                  </a:srgbClr>
                </a:outerShdw>
              </a:effectLst>
              <a:latin typeface="Candara" pitchFamily="34" charset="0"/>
              <a:cs typeface="Arial" charset="0"/>
            </a:endParaRPr>
          </a:p>
        </p:txBody>
      </p:sp>
      <p:sp>
        <p:nvSpPr>
          <p:cNvPr id="36868" name="Prostokąt 7">
            <a:extLst>
              <a:ext uri="{FF2B5EF4-FFF2-40B4-BE49-F238E27FC236}">
                <a16:creationId xmlns="" xmlns:a16="http://schemas.microsoft.com/office/drawing/2014/main" id="{D1E410FB-BDAA-43BB-904B-350CDC818814}"/>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grpSp>
        <p:nvGrpSpPr>
          <p:cNvPr id="36869" name="Grupa 6">
            <a:extLst>
              <a:ext uri="{FF2B5EF4-FFF2-40B4-BE49-F238E27FC236}">
                <a16:creationId xmlns="" xmlns:a16="http://schemas.microsoft.com/office/drawing/2014/main" id="{C0B9C56C-B3C2-4907-B848-A2A2FAAD07F2}"/>
              </a:ext>
            </a:extLst>
          </p:cNvPr>
          <p:cNvGrpSpPr>
            <a:grpSpLocks/>
          </p:cNvGrpSpPr>
          <p:nvPr/>
        </p:nvGrpSpPr>
        <p:grpSpPr bwMode="auto">
          <a:xfrm>
            <a:off x="214313" y="6215063"/>
            <a:ext cx="1857375" cy="646112"/>
            <a:chOff x="214282" y="6072206"/>
            <a:chExt cx="1857388" cy="646331"/>
          </a:xfrm>
        </p:grpSpPr>
        <p:sp>
          <p:nvSpPr>
            <p:cNvPr id="8" name="pole tekstowe 7">
              <a:extLst>
                <a:ext uri="{FF2B5EF4-FFF2-40B4-BE49-F238E27FC236}">
                  <a16:creationId xmlns="" xmlns:a16="http://schemas.microsoft.com/office/drawing/2014/main" id="{9B727FA1-25E6-48E6-BC14-7ABFA216B087}"/>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36871" name="Picture 2" descr="http://znp.olsztyn.pl/znp_logo.gif">
              <a:extLst>
                <a:ext uri="{FF2B5EF4-FFF2-40B4-BE49-F238E27FC236}">
                  <a16:creationId xmlns="" xmlns:a16="http://schemas.microsoft.com/office/drawing/2014/main" id="{E198617A-4AD3-416F-BA9C-D8E4B0E10D1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ymbol zastępczy zawartości 1">
            <a:extLst>
              <a:ext uri="{FF2B5EF4-FFF2-40B4-BE49-F238E27FC236}">
                <a16:creationId xmlns="" xmlns:a16="http://schemas.microsoft.com/office/drawing/2014/main" id="{8834189A-5766-4872-9833-EE4096EB0624}"/>
              </a:ext>
            </a:extLst>
          </p:cNvPr>
          <p:cNvSpPr>
            <a:spLocks noGrp="1"/>
          </p:cNvSpPr>
          <p:nvPr>
            <p:ph idx="1"/>
          </p:nvPr>
        </p:nvSpPr>
        <p:spPr>
          <a:xfrm>
            <a:off x="323850" y="836613"/>
            <a:ext cx="7920038" cy="5545137"/>
          </a:xfrm>
        </p:spPr>
        <p:txBody>
          <a:bodyPr/>
          <a:lstStyle/>
          <a:p>
            <a:r>
              <a:rPr lang="pl-PL" altLang="pl-PL" sz="1400"/>
              <a:t>Sąd Najwyższy w wyroku z 23 10 2008r. (sygn. akt II PK 74/08) uznał, że działalność w postaci imprez masowych jak  pikniki, „andrzejki” organizowanie wycieczek, mieści się w pojęciu działalności socjalnej. Regulamin może jednak, jak wskazuje SN w przytoczonym wyroku,  przewidywać wydatkowanie środków na inne cele mieszczące się w ramach działalności socjalnej oraz ustalać inne kryteria korzystania z tych świadczeń np. powszechną dostępność na równych zasadach w zakresie imprez integracyjnych i imprez okolicznościowych. SN uznał, że kryterium socjalne , odnosi się jedynie do przyznawania ulgowych świadczeń i usług, nie dotyczy  natomiast innych świadczeń i usług o których mowa w art. 2 ust. 1  ustawy o ZFŚS.  Stwierdził także, że pojęcie działalności socjalnej jest szersze niż pojęcie  „ ulgowych usług i świadczeń oraz wysokość dopłat z Funduszu”. W świetle przytoczonego wyroku powinno się w regulaminie  ZFŚS dokonać podziału świadczeń na dwie kategorie. Pierwszą stanowią te świadczenia do których należy stosować kryterium socjalne ( paczki ,bony towarowe, dofinansowanie wczasów).Drugą zaś będą tworzyły te świadczenia, które będą realizacją działalności socjalnej, do których nie ma potrzeby stosowania tych kryteriów. W obu przypadkach szczegółowe  zasady przyznawania tych świadczeń muszą wynikać z regulaminu ZFŚS.</a:t>
            </a:r>
          </a:p>
          <a:p>
            <a:r>
              <a:rPr lang="pl-PL" altLang="pl-PL" sz="1400">
                <a:solidFill>
                  <a:srgbClr val="FF0000"/>
                </a:solidFill>
              </a:rPr>
              <a:t> Impreza okolicznościowa, impreza integracyjna ( np. DEN) może być sfinansowana ze środków ZFŚS, bez konieczności stosowania kryterium socjalnego aby jednak tak się stało, należy zawrzeć odpowiednie postanowienia w regulaminie ZFŚS.</a:t>
            </a:r>
          </a:p>
          <a:p>
            <a:r>
              <a:rPr lang="pl-PL" altLang="pl-PL" sz="1400"/>
              <a:t>Podatek</a:t>
            </a:r>
          </a:p>
          <a:p>
            <a:pPr>
              <a:buFont typeface="Symbol" panose="05050102010706020507" pitchFamily="18" charset="2"/>
              <a:buNone/>
            </a:pPr>
            <a:r>
              <a:rPr lang="pl-PL" altLang="pl-PL" sz="1400"/>
              <a:t>        Trybunał Konstytucyjny w wyroku z dnia 8 lipca 2014r. (sygn. Akt K 7/13)  odnosząc się do kwestii opodatkowania udziału w imprezach integracyjnych, podkreślił, że bez elementu realnego otrzymania korzyści przez pracownika nie uzyskuje on przychodu, który powinien być opodatkowany.  Zdaniem TK udział w spotkaniu ( wyjeździe) integracyjnym czy szkoleniu zaproponowanym przez pracodawcę, gdyż nie ma podstaw, by świadczenie adresowane do wszystkich przypisać indywidualnym uczestnikom jako ich wymierna korzyść nie stanowi przychodu</a:t>
            </a:r>
          </a:p>
        </p:txBody>
      </p:sp>
      <p:sp>
        <p:nvSpPr>
          <p:cNvPr id="37891" name="Tytuł 2">
            <a:extLst>
              <a:ext uri="{FF2B5EF4-FFF2-40B4-BE49-F238E27FC236}">
                <a16:creationId xmlns="" xmlns:a16="http://schemas.microsoft.com/office/drawing/2014/main" id="{16BD3321-7207-4DEA-9D55-34F8911F0976}"/>
              </a:ext>
            </a:extLst>
          </p:cNvPr>
          <p:cNvSpPr>
            <a:spLocks noGrp="1"/>
          </p:cNvSpPr>
          <p:nvPr>
            <p:ph type="title"/>
          </p:nvPr>
        </p:nvSpPr>
        <p:spPr>
          <a:xfrm>
            <a:off x="468313" y="260350"/>
            <a:ext cx="8496300" cy="720725"/>
          </a:xfrm>
        </p:spPr>
        <p:txBody>
          <a:bodyPr/>
          <a:lstStyle/>
          <a:p>
            <a:r>
              <a:rPr lang="pl-PL" altLang="pl-PL" sz="2400"/>
              <a:t>Imprezy integracyjne kryterium socjalne i podatek ?</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ymbol zastępczy zawartości 1">
            <a:extLst>
              <a:ext uri="{FF2B5EF4-FFF2-40B4-BE49-F238E27FC236}">
                <a16:creationId xmlns="" xmlns:a16="http://schemas.microsoft.com/office/drawing/2014/main" id="{6D8519D9-79AF-460F-B8EF-7AEAC1F8B36E}"/>
              </a:ext>
            </a:extLst>
          </p:cNvPr>
          <p:cNvSpPr>
            <a:spLocks noGrp="1"/>
          </p:cNvSpPr>
          <p:nvPr>
            <p:ph idx="1"/>
          </p:nvPr>
        </p:nvSpPr>
        <p:spPr>
          <a:xfrm>
            <a:off x="684213" y="1196975"/>
            <a:ext cx="7596187" cy="4929188"/>
          </a:xfrm>
        </p:spPr>
        <p:txBody>
          <a:bodyPr/>
          <a:lstStyle/>
          <a:p>
            <a:r>
              <a:rPr lang="pl-PL" altLang="pl-PL" sz="1600" dirty="0"/>
              <a:t>Od 1 marca  2017r. weszły w życie przepisy ustawy z dnia 16 listopada 2016r. o Krajowej Administracji Skarbowej (  Dz. U. z 2016r. Poz. 1947) – interpretacje podatkowe wydaje dyrektor Krajowej Informacji Skarbowej.</a:t>
            </a:r>
          </a:p>
          <a:p>
            <a:pPr>
              <a:buFont typeface="Symbol" panose="05050102010706020507" pitchFamily="18" charset="2"/>
              <a:buNone/>
            </a:pPr>
            <a:r>
              <a:rPr lang="pl-PL" altLang="pl-PL" sz="1600" dirty="0"/>
              <a:t>      Adres:</a:t>
            </a:r>
          </a:p>
          <a:p>
            <a:pPr>
              <a:buFont typeface="Symbol" panose="05050102010706020507" pitchFamily="18" charset="2"/>
              <a:buNone/>
            </a:pPr>
            <a:r>
              <a:rPr lang="pl-PL" altLang="pl-PL" sz="1600" dirty="0">
                <a:solidFill>
                  <a:srgbClr val="FF0000"/>
                </a:solidFill>
              </a:rPr>
              <a:t>       Krajowa Informacja Skarbowa</a:t>
            </a:r>
          </a:p>
          <a:p>
            <a:pPr>
              <a:buFont typeface="Symbol" panose="05050102010706020507" pitchFamily="18" charset="2"/>
              <a:buNone/>
            </a:pPr>
            <a:r>
              <a:rPr lang="pl-PL" altLang="pl-PL" sz="1600" dirty="0">
                <a:solidFill>
                  <a:srgbClr val="FF0000"/>
                </a:solidFill>
              </a:rPr>
              <a:t>       Ul. Teodora </a:t>
            </a:r>
            <a:r>
              <a:rPr lang="pl-PL" altLang="pl-PL" sz="1600" dirty="0" err="1">
                <a:solidFill>
                  <a:srgbClr val="FF0000"/>
                </a:solidFill>
              </a:rPr>
              <a:t>Sixsta</a:t>
            </a:r>
            <a:r>
              <a:rPr lang="pl-PL" altLang="pl-PL" sz="1600" dirty="0">
                <a:solidFill>
                  <a:srgbClr val="FF0000"/>
                </a:solidFill>
              </a:rPr>
              <a:t> 17</a:t>
            </a:r>
          </a:p>
          <a:p>
            <a:pPr>
              <a:buFont typeface="Symbol" panose="05050102010706020507" pitchFamily="18" charset="2"/>
              <a:buNone/>
            </a:pPr>
            <a:r>
              <a:rPr lang="pl-PL" altLang="pl-PL" sz="1600" dirty="0">
                <a:solidFill>
                  <a:srgbClr val="FF0000"/>
                </a:solidFill>
              </a:rPr>
              <a:t>        43-300 Bielsko Biała</a:t>
            </a:r>
            <a:endParaRPr lang="pl-PL" altLang="pl-PL" sz="1600" dirty="0">
              <a:solidFill>
                <a:srgbClr val="0070C0"/>
              </a:solidFill>
            </a:endParaRPr>
          </a:p>
          <a:p>
            <a:r>
              <a:rPr lang="pl-PL" altLang="pl-PL" sz="1600" dirty="0">
                <a:solidFill>
                  <a:srgbClr val="0070C0"/>
                </a:solidFill>
              </a:rPr>
              <a:t>Można skorzystać z interaktywnych formularzy składając je za pomocą skrytki:</a:t>
            </a:r>
          </a:p>
          <a:p>
            <a:pPr>
              <a:buFont typeface="Symbol" panose="05050102010706020507" pitchFamily="18" charset="2"/>
              <a:buNone/>
            </a:pPr>
            <a:r>
              <a:rPr lang="pl-PL" altLang="pl-PL" sz="1600" dirty="0">
                <a:solidFill>
                  <a:srgbClr val="FF0000"/>
                </a:solidFill>
              </a:rPr>
              <a:t>        </a:t>
            </a:r>
            <a:r>
              <a:rPr lang="pl-PL" altLang="pl-PL" sz="1600" dirty="0" err="1">
                <a:solidFill>
                  <a:srgbClr val="FF0000"/>
                </a:solidFill>
              </a:rPr>
              <a:t>ePUAP</a:t>
            </a:r>
            <a:r>
              <a:rPr lang="pl-PL" altLang="pl-PL" sz="1600" dirty="0">
                <a:solidFill>
                  <a:srgbClr val="FF0000"/>
                </a:solidFill>
              </a:rPr>
              <a:t>:/KIS/wnioski</a:t>
            </a:r>
            <a:r>
              <a:rPr lang="pl-PL" altLang="pl-PL" sz="1600" dirty="0">
                <a:solidFill>
                  <a:srgbClr val="0070C0"/>
                </a:solidFill>
              </a:rPr>
              <a:t>. Koszt zapytania 40 zł.</a:t>
            </a:r>
          </a:p>
          <a:p>
            <a:r>
              <a:rPr lang="pl-PL" altLang="pl-PL" sz="1600" dirty="0">
                <a:solidFill>
                  <a:srgbClr val="0070C0"/>
                </a:solidFill>
              </a:rPr>
              <a:t>Interpretacja indywidualna</a:t>
            </a:r>
          </a:p>
          <a:p>
            <a:r>
              <a:rPr lang="pl-PL" altLang="pl-PL" sz="1600" dirty="0">
                <a:solidFill>
                  <a:srgbClr val="0070C0"/>
                </a:solidFill>
              </a:rPr>
              <a:t>Wycieczka z ZFŚS a pracowniczy przychód</a:t>
            </a:r>
          </a:p>
          <a:p>
            <a:r>
              <a:rPr lang="pl-PL" altLang="pl-PL" sz="1600" dirty="0">
                <a:solidFill>
                  <a:srgbClr val="0070C0"/>
                </a:solidFill>
              </a:rPr>
              <a:t>„Gdy celem wycieczki częściowo </a:t>
            </a:r>
            <a:r>
              <a:rPr lang="pl-PL" altLang="pl-PL" sz="1600" dirty="0" smtClean="0">
                <a:solidFill>
                  <a:srgbClr val="0070C0"/>
                </a:solidFill>
              </a:rPr>
              <a:t>sfinansowanej </a:t>
            </a:r>
            <a:r>
              <a:rPr lang="pl-PL" altLang="pl-PL" sz="1600" dirty="0">
                <a:solidFill>
                  <a:srgbClr val="0070C0"/>
                </a:solidFill>
              </a:rPr>
              <a:t>z ZFŚS jest integracja pracowników, to wartość świadczenie </a:t>
            </a:r>
            <a:r>
              <a:rPr lang="pl-PL" altLang="pl-PL" sz="1600" dirty="0" smtClean="0">
                <a:solidFill>
                  <a:srgbClr val="0070C0"/>
                </a:solidFill>
              </a:rPr>
              <a:t> </a:t>
            </a:r>
            <a:r>
              <a:rPr lang="pl-PL" altLang="pl-PL" sz="1600" dirty="0">
                <a:solidFill>
                  <a:srgbClr val="0070C0"/>
                </a:solidFill>
              </a:rPr>
              <a:t>nie generuje po stronie pracownika przychodu podatkowego” – rozstrzygnięcie Dyrektora Krajowej Informacji Skarbowej w interpretacji indywidualnej z 7 kwietnia 2017r nr </a:t>
            </a:r>
            <a:r>
              <a:rPr lang="pl-PL" altLang="pl-PL" sz="1600" dirty="0" smtClean="0">
                <a:solidFill>
                  <a:srgbClr val="0070C0"/>
                </a:solidFill>
              </a:rPr>
              <a:t>2461-IBPB-2-2.4511.117.2017.1.KK</a:t>
            </a:r>
            <a:endParaRPr lang="pl-PL" altLang="pl-PL" sz="1600" dirty="0">
              <a:solidFill>
                <a:srgbClr val="0070C0"/>
              </a:solidFill>
            </a:endParaRPr>
          </a:p>
        </p:txBody>
      </p:sp>
      <p:sp>
        <p:nvSpPr>
          <p:cNvPr id="38915" name="Tytuł 2">
            <a:extLst>
              <a:ext uri="{FF2B5EF4-FFF2-40B4-BE49-F238E27FC236}">
                <a16:creationId xmlns="" xmlns:a16="http://schemas.microsoft.com/office/drawing/2014/main" id="{D908DFDE-D2D3-4C36-8687-8184467BF321}"/>
              </a:ext>
            </a:extLst>
          </p:cNvPr>
          <p:cNvSpPr>
            <a:spLocks noGrp="1"/>
          </p:cNvSpPr>
          <p:nvPr>
            <p:ph type="title"/>
          </p:nvPr>
        </p:nvSpPr>
        <p:spPr>
          <a:xfrm>
            <a:off x="250825" y="0"/>
            <a:ext cx="8229600" cy="1252538"/>
          </a:xfrm>
        </p:spPr>
        <p:txBody>
          <a:bodyPr/>
          <a:lstStyle/>
          <a:p>
            <a:r>
              <a:rPr lang="pl-PL" altLang="pl-PL" sz="2000"/>
              <a:t>Interpretacje podatkowe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Prostokąt 5">
            <a:extLst>
              <a:ext uri="{FF2B5EF4-FFF2-40B4-BE49-F238E27FC236}">
                <a16:creationId xmlns="" xmlns:a16="http://schemas.microsoft.com/office/drawing/2014/main" id="{42D1A7F8-7842-4097-BA6A-20C708DAB500}"/>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39939" name="Prostokąt 11">
            <a:extLst>
              <a:ext uri="{FF2B5EF4-FFF2-40B4-BE49-F238E27FC236}">
                <a16:creationId xmlns="" xmlns:a16="http://schemas.microsoft.com/office/drawing/2014/main" id="{76E78E32-71A5-4404-9418-8152317677AC}"/>
              </a:ext>
            </a:extLst>
          </p:cNvPr>
          <p:cNvSpPr>
            <a:spLocks noChangeArrowheads="1"/>
          </p:cNvSpPr>
          <p:nvPr/>
        </p:nvSpPr>
        <p:spPr bwMode="auto">
          <a:xfrm>
            <a:off x="468313" y="981075"/>
            <a:ext cx="8280400"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lnSpc>
                <a:spcPct val="150000"/>
              </a:lnSpc>
            </a:pPr>
            <a:endParaRPr lang="pl-PL" altLang="pl-PL" sz="1600">
              <a:latin typeface="Candara" panose="020E0502030303020204" pitchFamily="34" charset="0"/>
            </a:endParaRPr>
          </a:p>
          <a:p>
            <a:pPr algn="just" eaLnBrk="1" hangingPunct="1">
              <a:lnSpc>
                <a:spcPct val="150000"/>
              </a:lnSpc>
            </a:pPr>
            <a:endParaRPr lang="pl-PL" altLang="pl-PL" sz="1600">
              <a:latin typeface="Candara" panose="020E0502030303020204" pitchFamily="34" charset="0"/>
            </a:endParaRPr>
          </a:p>
          <a:p>
            <a:pPr eaLnBrk="1" hangingPunct="1">
              <a:lnSpc>
                <a:spcPct val="150000"/>
              </a:lnSpc>
            </a:pPr>
            <a:r>
              <a:rPr lang="pl-PL" altLang="pl-PL" sz="1600">
                <a:latin typeface="Candara" panose="020E0502030303020204" pitchFamily="34" charset="0"/>
              </a:rPr>
              <a:t>    Jeżeli pracownik otrzyma świadczenie socjalne, od jego wartości nie zostaną naliczone składki na ZUS. Tego typu pomoc korzysta bowiem ze zwolnienia ze składek ubezpieczeniowych ( zarówno emerytalnej jak i zdrowotnej) wynika to rozporządzenia  określającego szczegółowe zasady ustalania podstawy wymiaru składek na ubezpieczenia emerytalne i rentowe . Jeżeli natomiast pracodawca przyzna świadczenie w tej samej wysokości dla wszystkich pracowników ( np. paczki świąteczne), powinien liczyć z sytuacją, że organy kontroli (ZUS, urząd skarbowy) potraktują to nie jako świadczenie socjalne, ale jako dodatek do wynagrodzenia, od którego należy naliczyć i odprowadzić składki na ZUS. Potwierdzają to wyroki SN z dnia 16 września 2009r., sygn. Akt. I UK 121/09 oraz z 20 czerwca 2012r. , sygn. Akt I UK 140/12. </a:t>
            </a:r>
          </a:p>
        </p:txBody>
      </p:sp>
      <p:sp>
        <p:nvSpPr>
          <p:cNvPr id="13" name="Prostokąt 4">
            <a:extLst>
              <a:ext uri="{FF2B5EF4-FFF2-40B4-BE49-F238E27FC236}">
                <a16:creationId xmlns="" xmlns:a16="http://schemas.microsoft.com/office/drawing/2014/main" id="{9C71CD0B-2EC3-4A55-8F7F-67990B6A93C1}"/>
              </a:ext>
            </a:extLst>
          </p:cNvPr>
          <p:cNvSpPr>
            <a:spLocks noChangeArrowheads="1"/>
          </p:cNvSpPr>
          <p:nvPr/>
        </p:nvSpPr>
        <p:spPr bwMode="auto">
          <a:xfrm>
            <a:off x="500063" y="357188"/>
            <a:ext cx="7240587" cy="461962"/>
          </a:xfrm>
          <a:prstGeom prst="rect">
            <a:avLst/>
          </a:prstGeom>
          <a:solidFill>
            <a:srgbClr val="00B050"/>
          </a:solidFill>
          <a:ln w="9525">
            <a:noFill/>
            <a:miter lim="800000"/>
            <a:headEnd/>
            <a:tailEnd/>
          </a:ln>
        </p:spPr>
        <p:txBody>
          <a:bodyPr>
            <a:spAutoFit/>
          </a:bodyPr>
          <a:lstStyle/>
          <a:p>
            <a:pPr algn="just" eaLnBrk="1" hangingPunct="1">
              <a:defRPr/>
            </a:pPr>
            <a:r>
              <a:rPr lang="pl-PL" sz="2400" b="1" dirty="0">
                <a:effectLst>
                  <a:outerShdw blurRad="38100" dist="38100" dir="2700000" algn="tl">
                    <a:srgbClr val="000000">
                      <a:alpha val="43137"/>
                    </a:srgbClr>
                  </a:outerShdw>
                </a:effectLst>
                <a:latin typeface="Candara" pitchFamily="34" charset="0"/>
                <a:cs typeface="Arial" charset="0"/>
              </a:rPr>
              <a:t>ZFŚS –pytania i odpowiedzi:</a:t>
            </a:r>
            <a:endParaRPr lang="pl-PL" sz="2400" dirty="0">
              <a:effectLst>
                <a:outerShdw blurRad="38100" dist="38100" dir="2700000" algn="tl">
                  <a:srgbClr val="000000">
                    <a:alpha val="43137"/>
                  </a:srgbClr>
                </a:outerShdw>
              </a:effectLst>
              <a:latin typeface="Candara" pitchFamily="34" charset="0"/>
              <a:cs typeface="Arial" charset="0"/>
            </a:endParaRPr>
          </a:p>
        </p:txBody>
      </p:sp>
      <p:sp>
        <p:nvSpPr>
          <p:cNvPr id="14" name="Prostokąt 13">
            <a:extLst>
              <a:ext uri="{FF2B5EF4-FFF2-40B4-BE49-F238E27FC236}">
                <a16:creationId xmlns="" xmlns:a16="http://schemas.microsoft.com/office/drawing/2014/main" id="{ACFECF57-F865-43E8-82DE-CD4EE116CA4A}"/>
              </a:ext>
            </a:extLst>
          </p:cNvPr>
          <p:cNvSpPr/>
          <p:nvPr/>
        </p:nvSpPr>
        <p:spPr>
          <a:xfrm>
            <a:off x="468313" y="981075"/>
            <a:ext cx="8207375" cy="338138"/>
          </a:xfrm>
          <a:prstGeom prst="rect">
            <a:avLst/>
          </a:prstGeom>
          <a:solidFill>
            <a:srgbClr val="FFC000"/>
          </a:solidFill>
        </p:spPr>
        <p:txBody>
          <a:bodyPr>
            <a:spAutoFit/>
          </a:bodyPr>
          <a:lstStyle/>
          <a:p>
            <a:pPr algn="just" eaLnBrk="1" hangingPunct="1">
              <a:defRPr/>
            </a:pPr>
            <a:r>
              <a:rPr lang="pl-PL" sz="1600" b="1" dirty="0">
                <a:solidFill>
                  <a:schemeClr val="bg2">
                    <a:lumMod val="75000"/>
                  </a:schemeClr>
                </a:solidFill>
                <a:latin typeface="Candara" pitchFamily="34" charset="0"/>
                <a:cs typeface="Arial" charset="0"/>
              </a:rPr>
              <a:t>Świadczenie socjalne a składki na ZUS  ? </a:t>
            </a:r>
          </a:p>
        </p:txBody>
      </p:sp>
      <p:grpSp>
        <p:nvGrpSpPr>
          <p:cNvPr id="39942" name="Grupa 6">
            <a:extLst>
              <a:ext uri="{FF2B5EF4-FFF2-40B4-BE49-F238E27FC236}">
                <a16:creationId xmlns="" xmlns:a16="http://schemas.microsoft.com/office/drawing/2014/main" id="{A53A485E-C146-42FB-AA0D-9FB3D13E035D}"/>
              </a:ext>
            </a:extLst>
          </p:cNvPr>
          <p:cNvGrpSpPr>
            <a:grpSpLocks/>
          </p:cNvGrpSpPr>
          <p:nvPr/>
        </p:nvGrpSpPr>
        <p:grpSpPr bwMode="auto">
          <a:xfrm>
            <a:off x="214313" y="6215063"/>
            <a:ext cx="1857375" cy="646112"/>
            <a:chOff x="214282" y="6072206"/>
            <a:chExt cx="1857388" cy="646331"/>
          </a:xfrm>
        </p:grpSpPr>
        <p:sp>
          <p:nvSpPr>
            <p:cNvPr id="9" name="pole tekstowe 8">
              <a:extLst>
                <a:ext uri="{FF2B5EF4-FFF2-40B4-BE49-F238E27FC236}">
                  <a16:creationId xmlns="" xmlns:a16="http://schemas.microsoft.com/office/drawing/2014/main" id="{FEB7C8EA-CC40-4E0D-9026-9C7B3EAE7F13}"/>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39944" name="Picture 2" descr="http://znp.olsztyn.pl/znp_logo.gif">
              <a:extLst>
                <a:ext uri="{FF2B5EF4-FFF2-40B4-BE49-F238E27FC236}">
                  <a16:creationId xmlns="" xmlns:a16="http://schemas.microsoft.com/office/drawing/2014/main" id="{A8F4CEAD-247A-43AF-A5DD-54F9AEE5092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Podtytuł 2">
            <a:extLst>
              <a:ext uri="{FF2B5EF4-FFF2-40B4-BE49-F238E27FC236}">
                <a16:creationId xmlns="" xmlns:a16="http://schemas.microsoft.com/office/drawing/2014/main" id="{9E079107-2DD4-46E5-AF13-98597765ECF7}"/>
              </a:ext>
            </a:extLst>
          </p:cNvPr>
          <p:cNvSpPr>
            <a:spLocks noGrp="1"/>
          </p:cNvSpPr>
          <p:nvPr>
            <p:ph type="subTitle" idx="1"/>
          </p:nvPr>
        </p:nvSpPr>
        <p:spPr>
          <a:xfrm>
            <a:off x="1371600" y="3556000"/>
            <a:ext cx="6400800" cy="1473200"/>
          </a:xfrm>
        </p:spPr>
        <p:txBody>
          <a:bodyPr/>
          <a:lstStyle/>
          <a:p>
            <a:pPr eaLnBrk="1" hangingPunct="1"/>
            <a:r>
              <a:rPr lang="pl-PL" altLang="pl-PL"/>
              <a:t>   </a:t>
            </a:r>
          </a:p>
        </p:txBody>
      </p:sp>
      <p:sp>
        <p:nvSpPr>
          <p:cNvPr id="13315" name="Prostokąt 3">
            <a:extLst>
              <a:ext uri="{FF2B5EF4-FFF2-40B4-BE49-F238E27FC236}">
                <a16:creationId xmlns="" xmlns:a16="http://schemas.microsoft.com/office/drawing/2014/main" id="{913C1E2E-031B-4853-8532-6E4842B4E6A2}"/>
              </a:ext>
            </a:extLst>
          </p:cNvPr>
          <p:cNvSpPr>
            <a:spLocks noChangeArrowheads="1"/>
          </p:cNvSpPr>
          <p:nvPr/>
        </p:nvSpPr>
        <p:spPr bwMode="auto">
          <a:xfrm>
            <a:off x="2643188" y="62150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dirty="0">
                <a:solidFill>
                  <a:srgbClr val="002060"/>
                </a:solidFill>
                <a:latin typeface="Tw Cen MT" panose="020B0602020104020603" pitchFamily="34" charset="0"/>
              </a:rPr>
              <a:t>ZAKŁADOWY FUNDUSZ ŚWIADCZEŃ SOCJALNYCH W </a:t>
            </a:r>
            <a:r>
              <a:rPr lang="pl-PL" altLang="pl-PL" b="1" dirty="0" smtClean="0">
                <a:solidFill>
                  <a:srgbClr val="002060"/>
                </a:solidFill>
                <a:latin typeface="Tw Cen MT" panose="020B0602020104020603" pitchFamily="34" charset="0"/>
              </a:rPr>
              <a:t>2020 </a:t>
            </a:r>
            <a:r>
              <a:rPr lang="pl-PL" altLang="pl-PL" b="1" dirty="0">
                <a:solidFill>
                  <a:srgbClr val="002060"/>
                </a:solidFill>
                <a:latin typeface="Tw Cen MT" panose="020B0602020104020603" pitchFamily="34" charset="0"/>
              </a:rPr>
              <a:t>R. </a:t>
            </a:r>
            <a:endParaRPr lang="pl-PL" altLang="pl-PL" dirty="0">
              <a:solidFill>
                <a:srgbClr val="002060"/>
              </a:solidFill>
              <a:latin typeface="Tw Cen MT" panose="020B0602020104020603" pitchFamily="34" charset="0"/>
            </a:endParaRPr>
          </a:p>
        </p:txBody>
      </p:sp>
      <p:sp>
        <p:nvSpPr>
          <p:cNvPr id="13316" name="Prostokąt 7">
            <a:extLst>
              <a:ext uri="{FF2B5EF4-FFF2-40B4-BE49-F238E27FC236}">
                <a16:creationId xmlns="" xmlns:a16="http://schemas.microsoft.com/office/drawing/2014/main" id="{C0E215E4-1EFD-4F8B-B523-212BF5899735}"/>
              </a:ext>
            </a:extLst>
          </p:cNvPr>
          <p:cNvSpPr>
            <a:spLocks noChangeArrowheads="1"/>
          </p:cNvSpPr>
          <p:nvPr/>
        </p:nvSpPr>
        <p:spPr bwMode="auto">
          <a:xfrm>
            <a:off x="2268538" y="260350"/>
            <a:ext cx="5111750" cy="461963"/>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2400" b="1">
                <a:latin typeface="Candara" panose="020E0502030303020204" pitchFamily="34" charset="0"/>
              </a:rPr>
              <a:t>WYSOKOŚĆ ODPISU NA FUNDUSZ      -</a:t>
            </a:r>
            <a:endParaRPr lang="pl-PL" altLang="pl-PL" sz="2400">
              <a:latin typeface="Candara" panose="020E0502030303020204" pitchFamily="34" charset="0"/>
            </a:endParaRPr>
          </a:p>
        </p:txBody>
      </p:sp>
      <p:sp>
        <p:nvSpPr>
          <p:cNvPr id="10247" name="Rectangle 4">
            <a:extLst>
              <a:ext uri="{FF2B5EF4-FFF2-40B4-BE49-F238E27FC236}">
                <a16:creationId xmlns="" xmlns:a16="http://schemas.microsoft.com/office/drawing/2014/main" id="{550E28E7-CF98-4975-94C1-25BE93390FC3}"/>
              </a:ext>
            </a:extLst>
          </p:cNvPr>
          <p:cNvSpPr>
            <a:spLocks noChangeArrowheads="1"/>
          </p:cNvSpPr>
          <p:nvPr/>
        </p:nvSpPr>
        <p:spPr bwMode="auto">
          <a:xfrm>
            <a:off x="1" y="968165"/>
            <a:ext cx="9143999" cy="4755148"/>
          </a:xfrm>
          <a:prstGeom prst="rect">
            <a:avLst/>
          </a:prstGeom>
          <a:noFill/>
          <a:ln w="9525">
            <a:noFill/>
            <a:miter lim="800000"/>
            <a:headEnd/>
            <a:tailEnd/>
          </a:ln>
        </p:spPr>
        <p:txBody>
          <a:bodyPr wrap="square" anchor="ctr">
            <a:spAutoFit/>
          </a:bodyPr>
          <a:lstStyle/>
          <a:p>
            <a:pPr algn="ctr" eaLnBrk="1" hangingPunct="1">
              <a:lnSpc>
                <a:spcPct val="150000"/>
              </a:lnSpc>
              <a:defRPr/>
            </a:pPr>
            <a:r>
              <a:rPr lang="pl-PL" sz="1400" dirty="0">
                <a:latin typeface="Candara" pitchFamily="34" charset="0"/>
                <a:cs typeface="Times New Roman" pitchFamily="18" charset="0"/>
              </a:rPr>
              <a:t>Na podstawie art. 5 ust. 7 </a:t>
            </a:r>
            <a:r>
              <a:rPr lang="pl-PL" sz="1400" b="1" dirty="0">
                <a:latin typeface="Candara" pitchFamily="34" charset="0"/>
                <a:cs typeface="Times New Roman" pitchFamily="18" charset="0"/>
              </a:rPr>
              <a:t>ustawy</a:t>
            </a:r>
            <a:r>
              <a:rPr lang="pl-PL" sz="1400" dirty="0">
                <a:latin typeface="Candara" pitchFamily="34" charset="0"/>
                <a:cs typeface="Times New Roman" pitchFamily="18" charset="0"/>
              </a:rPr>
              <a:t> z dnia 4 marca 1994 r. </a:t>
            </a:r>
            <a:br>
              <a:rPr lang="pl-PL" sz="1400" dirty="0">
                <a:latin typeface="Candara" pitchFamily="34" charset="0"/>
                <a:cs typeface="Times New Roman" pitchFamily="18" charset="0"/>
              </a:rPr>
            </a:br>
            <a:r>
              <a:rPr lang="pl-PL" sz="1400" dirty="0">
                <a:latin typeface="Candara" pitchFamily="34" charset="0"/>
                <a:cs typeface="Times New Roman" pitchFamily="18" charset="0"/>
              </a:rPr>
              <a:t>o zakładowym funduszu świadczeń socjalnych (Dz. U. z 1996 r. nr 70, poz. 335 z </a:t>
            </a:r>
            <a:r>
              <a:rPr lang="pl-PL" sz="1400" dirty="0" err="1">
                <a:latin typeface="Candara" pitchFamily="34" charset="0"/>
                <a:cs typeface="Times New Roman" pitchFamily="18" charset="0"/>
              </a:rPr>
              <a:t>późn</a:t>
            </a:r>
            <a:r>
              <a:rPr lang="pl-PL" sz="1400" dirty="0">
                <a:latin typeface="Candara" pitchFamily="34" charset="0"/>
                <a:cs typeface="Times New Roman" pitchFamily="18" charset="0"/>
              </a:rPr>
              <a:t>. zm.),</a:t>
            </a:r>
            <a:br>
              <a:rPr lang="pl-PL" sz="1400" dirty="0">
                <a:latin typeface="Candara" pitchFamily="34" charset="0"/>
                <a:cs typeface="Times New Roman" pitchFamily="18" charset="0"/>
              </a:rPr>
            </a:br>
            <a:r>
              <a:rPr lang="pl-PL" sz="1400" dirty="0">
                <a:latin typeface="Candara" pitchFamily="34" charset="0"/>
                <a:cs typeface="Times New Roman" pitchFamily="18" charset="0"/>
              </a:rPr>
              <a:t> Prezes Głównego Urzędu Statystycznego ogłosił w obwieszczeniu z dnia 19 lutego 2013 r. </a:t>
            </a:r>
            <a:br>
              <a:rPr lang="pl-PL" sz="1400" dirty="0">
                <a:latin typeface="Candara" pitchFamily="34" charset="0"/>
                <a:cs typeface="Times New Roman" pitchFamily="18" charset="0"/>
              </a:rPr>
            </a:br>
            <a:r>
              <a:rPr lang="pl-PL" sz="1400" b="1" dirty="0">
                <a:solidFill>
                  <a:srgbClr val="FFC000"/>
                </a:solidFill>
                <a:latin typeface="Candara" pitchFamily="34" charset="0"/>
                <a:cs typeface="Times New Roman" pitchFamily="18" charset="0"/>
              </a:rPr>
              <a:t>przeciętne wynagrodzenie miesięczne w gospodarce narodowej w 2013 r. i w drugim półroczu 2013 r.</a:t>
            </a:r>
          </a:p>
          <a:p>
            <a:pPr algn="ctr">
              <a:lnSpc>
                <a:spcPct val="150000"/>
              </a:lnSpc>
              <a:defRPr/>
            </a:pPr>
            <a:r>
              <a:rPr lang="pl-PL" sz="1400" dirty="0">
                <a:latin typeface="Candara" pitchFamily="34" charset="0"/>
                <a:cs typeface="Times New Roman" pitchFamily="18" charset="0"/>
              </a:rPr>
              <a:t>Podane wysokości wynagrodzenia służą obliczeniu odpisu podstawowego na fundusz socjalny.</a:t>
            </a:r>
            <a:br>
              <a:rPr lang="pl-PL" sz="1400" dirty="0">
                <a:latin typeface="Candara" pitchFamily="34" charset="0"/>
                <a:cs typeface="Times New Roman" pitchFamily="18" charset="0"/>
              </a:rPr>
            </a:br>
            <a:r>
              <a:rPr lang="pl-PL" sz="1400" dirty="0">
                <a:latin typeface="Candara" pitchFamily="34" charset="0"/>
                <a:cs typeface="Times New Roman" pitchFamily="18" charset="0"/>
              </a:rPr>
              <a:t>Zgodnie z ww. obwieszczeniem, przeciętne wynagrodzenie miesięczne w gospodarce narodowej,</a:t>
            </a:r>
            <a:br>
              <a:rPr lang="pl-PL" sz="1400" dirty="0">
                <a:latin typeface="Candara" pitchFamily="34" charset="0"/>
                <a:cs typeface="Times New Roman" pitchFamily="18" charset="0"/>
              </a:rPr>
            </a:br>
            <a:r>
              <a:rPr lang="pl-PL" sz="1400" dirty="0">
                <a:latin typeface="Candara" pitchFamily="34" charset="0"/>
                <a:cs typeface="Times New Roman" pitchFamily="18" charset="0"/>
              </a:rPr>
              <a:t> pomniejszone o potrącone od ubezpieczonych składki na ubezpieczenia emerytalne, rentowe oraz chorobowe. </a:t>
            </a:r>
            <a:br>
              <a:rPr lang="pl-PL" sz="1400" dirty="0">
                <a:latin typeface="Candara" pitchFamily="34" charset="0"/>
                <a:cs typeface="Times New Roman" pitchFamily="18" charset="0"/>
              </a:rPr>
            </a:br>
            <a:r>
              <a:rPr lang="pl-PL" sz="1600" b="1" dirty="0">
                <a:solidFill>
                  <a:srgbClr val="FFC000"/>
                </a:solidFill>
                <a:effectLst>
                  <a:outerShdw blurRad="38100" dist="38100" dir="2700000" algn="tl">
                    <a:srgbClr val="000000"/>
                  </a:outerShdw>
                </a:effectLst>
                <a:latin typeface="Candara" pitchFamily="34" charset="0"/>
                <a:cs typeface="Times New Roman" pitchFamily="18" charset="0"/>
              </a:rPr>
              <a:t>Podstawą do wyliczenia odpisu podstawowego na jednego zatrudnionego w </a:t>
            </a:r>
            <a:r>
              <a:rPr lang="pl-PL" sz="2400" b="1" dirty="0">
                <a:solidFill>
                  <a:srgbClr val="FFC000"/>
                </a:solidFill>
                <a:effectLst>
                  <a:outerShdw blurRad="38100" dist="38100" dir="2700000" algn="tl">
                    <a:srgbClr val="000000"/>
                  </a:outerShdw>
                </a:effectLst>
                <a:latin typeface="Candara" pitchFamily="34" charset="0"/>
                <a:cs typeface="Times New Roman" pitchFamily="18" charset="0"/>
              </a:rPr>
              <a:t>2019</a:t>
            </a:r>
            <a:r>
              <a:rPr lang="pl-PL" sz="2400" b="1" dirty="0">
                <a:solidFill>
                  <a:srgbClr val="FFC000"/>
                </a:solidFill>
                <a:effectLst>
                  <a:outerShdw blurRad="38100" dist="38100" dir="2700000" algn="tl">
                    <a:srgbClr val="000000"/>
                  </a:outerShdw>
                </a:effectLst>
                <a:latin typeface="Calibri" pitchFamily="34" charset="0"/>
                <a:cs typeface="Times New Roman" pitchFamily="18" charset="0"/>
              </a:rPr>
              <a:t> </a:t>
            </a:r>
            <a:r>
              <a:rPr lang="pl-PL" sz="2400" b="1" dirty="0">
                <a:solidFill>
                  <a:srgbClr val="FFC000"/>
                </a:solidFill>
                <a:effectLst>
                  <a:outerShdw blurRad="38100" dist="38100" dir="2700000" algn="tl">
                    <a:srgbClr val="000000"/>
                  </a:outerShdw>
                </a:effectLst>
                <a:latin typeface="Arial" charset="0"/>
                <a:cs typeface="Times New Roman" pitchFamily="18" charset="0"/>
              </a:rPr>
              <a:t>r</a:t>
            </a:r>
            <a:r>
              <a:rPr lang="pl-PL" sz="1600" b="1" dirty="0">
                <a:solidFill>
                  <a:srgbClr val="FFC000"/>
                </a:solidFill>
                <a:effectLst>
                  <a:outerShdw blurRad="38100" dist="38100" dir="2700000" algn="tl">
                    <a:srgbClr val="000000"/>
                  </a:outerShdw>
                </a:effectLst>
                <a:latin typeface="Arial" charset="0"/>
                <a:cs typeface="Times New Roman" pitchFamily="18" charset="0"/>
              </a:rPr>
              <a:t>. </a:t>
            </a:r>
          </a:p>
          <a:p>
            <a:pPr algn="ctr">
              <a:lnSpc>
                <a:spcPct val="150000"/>
              </a:lnSpc>
              <a:defRPr/>
            </a:pPr>
            <a:r>
              <a:rPr lang="pl-PL" sz="1600" b="1" dirty="0">
                <a:solidFill>
                  <a:srgbClr val="FFC000"/>
                </a:solidFill>
                <a:effectLst>
                  <a:outerShdw blurRad="38100" dist="38100" dir="2700000" algn="tl">
                    <a:srgbClr val="000000"/>
                  </a:outerShdw>
                </a:effectLst>
                <a:latin typeface="Arial" charset="0"/>
                <a:cs typeface="Times New Roman" pitchFamily="18" charset="0"/>
              </a:rPr>
              <a:t> (przeciętne wynagrodzenie w gospodarce narodowej II pół. 2013r</a:t>
            </a:r>
            <a:r>
              <a:rPr lang="pl-PL" sz="1600" b="1" dirty="0" smtClean="0">
                <a:solidFill>
                  <a:srgbClr val="FFC000"/>
                </a:solidFill>
                <a:effectLst>
                  <a:outerShdw blurRad="38100" dist="38100" dir="2700000" algn="tl">
                    <a:srgbClr val="000000"/>
                  </a:outerShdw>
                </a:effectLst>
                <a:latin typeface="Arial" charset="0"/>
                <a:cs typeface="Times New Roman" pitchFamily="18" charset="0"/>
              </a:rPr>
              <a:t>.)</a:t>
            </a:r>
            <a:r>
              <a:rPr lang="pl-PL" sz="1600" dirty="0" smtClean="0"/>
              <a:t>. W 2020 kwota będzie naliczana w wysokości przeciętnego wynagrodzenia z 2018r. Wzrost o ok 22%</a:t>
            </a:r>
            <a:r>
              <a:rPr lang="pl-PL" altLang="pl-PL" sz="1600" dirty="0"/>
              <a:t/>
            </a:r>
            <a:br>
              <a:rPr lang="pl-PL" altLang="pl-PL" sz="1600" dirty="0"/>
            </a:br>
            <a:r>
              <a:rPr lang="pl-PL" altLang="pl-PL" sz="1600" dirty="0"/>
              <a:t>(Mon. Pol. z 2014 r.  poz. 158</a:t>
            </a:r>
            <a:r>
              <a:rPr lang="pl-PL" altLang="pl-PL" sz="1600" dirty="0" smtClean="0"/>
              <a:t>). </a:t>
            </a:r>
            <a:endParaRPr lang="pl-PL" altLang="pl-PL" sz="1600" dirty="0"/>
          </a:p>
          <a:p>
            <a:pPr algn="ctr">
              <a:lnSpc>
                <a:spcPct val="150000"/>
              </a:lnSpc>
              <a:defRPr/>
            </a:pPr>
            <a:r>
              <a:rPr lang="pl-PL" sz="1600" b="1" dirty="0">
                <a:solidFill>
                  <a:srgbClr val="FFC000"/>
                </a:solidFill>
                <a:effectLst>
                  <a:outerShdw blurRad="38100" dist="38100" dir="2700000" algn="tl">
                    <a:srgbClr val="000000"/>
                  </a:outerShdw>
                </a:effectLst>
                <a:latin typeface="Arial" charset="0"/>
                <a:cs typeface="Times New Roman" pitchFamily="18" charset="0"/>
              </a:rPr>
              <a:t/>
            </a:r>
            <a:br>
              <a:rPr lang="pl-PL" sz="1600" b="1" dirty="0">
                <a:solidFill>
                  <a:srgbClr val="FFC000"/>
                </a:solidFill>
                <a:effectLst>
                  <a:outerShdw blurRad="38100" dist="38100" dir="2700000" algn="tl">
                    <a:srgbClr val="000000"/>
                  </a:outerShdw>
                </a:effectLst>
                <a:latin typeface="Arial" charset="0"/>
                <a:cs typeface="Times New Roman" pitchFamily="18" charset="0"/>
              </a:rPr>
            </a:br>
            <a:endParaRPr lang="pl-PL" sz="1600" b="1" dirty="0">
              <a:solidFill>
                <a:srgbClr val="FFC000"/>
              </a:solidFill>
              <a:effectLst>
                <a:outerShdw blurRad="38100" dist="38100" dir="2700000" algn="tl">
                  <a:srgbClr val="000000"/>
                </a:outerShdw>
              </a:effectLst>
              <a:latin typeface="Arial" charset="0"/>
              <a:cs typeface="Arial" charset="0"/>
            </a:endParaRPr>
          </a:p>
        </p:txBody>
      </p:sp>
      <p:sp>
        <p:nvSpPr>
          <p:cNvPr id="9" name="Prostokąt 8">
            <a:extLst>
              <a:ext uri="{FF2B5EF4-FFF2-40B4-BE49-F238E27FC236}">
                <a16:creationId xmlns="" xmlns:a16="http://schemas.microsoft.com/office/drawing/2014/main" id="{818B3F62-477B-4DBE-B4BC-E2B2F244F038}"/>
              </a:ext>
            </a:extLst>
          </p:cNvPr>
          <p:cNvSpPr/>
          <p:nvPr/>
        </p:nvSpPr>
        <p:spPr>
          <a:xfrm>
            <a:off x="214314" y="4725144"/>
            <a:ext cx="9669746" cy="1200329"/>
          </a:xfrm>
          <a:prstGeom prst="rect">
            <a:avLst/>
          </a:prstGeom>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hangingPunct="1">
              <a:defRPr/>
            </a:pPr>
            <a:r>
              <a:rPr lang="pl-PL" sz="7200" b="1" dirty="0">
                <a:solidFill>
                  <a:srgbClr val="FFC000"/>
                </a:solidFill>
                <a:effectLst>
                  <a:outerShdw blurRad="38100" dist="38100" dir="2700000" algn="tl">
                    <a:srgbClr val="000000">
                      <a:alpha val="43137"/>
                    </a:srgbClr>
                  </a:outerShdw>
                </a:effectLst>
                <a:latin typeface="Candara" pitchFamily="34" charset="0"/>
                <a:cs typeface="Arial" charset="0"/>
              </a:rPr>
              <a:t>3.278,14 zł</a:t>
            </a:r>
            <a:r>
              <a:rPr lang="pl-PL" sz="7200" b="1" dirty="0" smtClean="0">
                <a:solidFill>
                  <a:srgbClr val="FFC000"/>
                </a:solidFill>
                <a:effectLst>
                  <a:outerShdw blurRad="38100" dist="38100" dir="2700000" algn="tl">
                    <a:srgbClr val="000000">
                      <a:alpha val="43137"/>
                    </a:srgbClr>
                  </a:outerShdw>
                </a:effectLst>
                <a:latin typeface="Candara" pitchFamily="34" charset="0"/>
                <a:cs typeface="Arial" charset="0"/>
              </a:rPr>
              <a:t>. - 4134,02 zł</a:t>
            </a:r>
            <a:r>
              <a:rPr lang="pl-PL"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cs typeface="Times New Roman" pitchFamily="18" charset="0"/>
              </a:rPr>
              <a:t> </a:t>
            </a:r>
            <a:endParaRPr lang="pl-PL" sz="72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cs typeface="Arial" charset="0"/>
            </a:endParaRPr>
          </a:p>
        </p:txBody>
      </p:sp>
      <p:grpSp>
        <p:nvGrpSpPr>
          <p:cNvPr id="13319" name="Grupa 2">
            <a:extLst>
              <a:ext uri="{FF2B5EF4-FFF2-40B4-BE49-F238E27FC236}">
                <a16:creationId xmlns="" xmlns:a16="http://schemas.microsoft.com/office/drawing/2014/main" id="{552999C2-560B-45A5-808D-F451B6BCF392}"/>
              </a:ext>
            </a:extLst>
          </p:cNvPr>
          <p:cNvGrpSpPr>
            <a:grpSpLocks/>
          </p:cNvGrpSpPr>
          <p:nvPr/>
        </p:nvGrpSpPr>
        <p:grpSpPr bwMode="auto">
          <a:xfrm>
            <a:off x="214313" y="6211888"/>
            <a:ext cx="1857375" cy="646112"/>
            <a:chOff x="214282" y="6072206"/>
            <a:chExt cx="1857388" cy="646331"/>
          </a:xfrm>
        </p:grpSpPr>
        <p:sp>
          <p:nvSpPr>
            <p:cNvPr id="8" name="pole tekstowe 7">
              <a:extLst>
                <a:ext uri="{FF2B5EF4-FFF2-40B4-BE49-F238E27FC236}">
                  <a16:creationId xmlns="" xmlns:a16="http://schemas.microsoft.com/office/drawing/2014/main" id="{F44DEA04-A790-4393-900A-1C09137FC062}"/>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13321" name="Picture 2" descr="http://znp.olsztyn.pl/znp_logo.gif">
              <a:extLst>
                <a:ext uri="{FF2B5EF4-FFF2-40B4-BE49-F238E27FC236}">
                  <a16:creationId xmlns="" xmlns:a16="http://schemas.microsoft.com/office/drawing/2014/main" id="{3575BEBC-418D-4A6B-94B6-DE9C4E4186E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Prostokąt 5">
            <a:extLst>
              <a:ext uri="{FF2B5EF4-FFF2-40B4-BE49-F238E27FC236}">
                <a16:creationId xmlns="" xmlns:a16="http://schemas.microsoft.com/office/drawing/2014/main" id="{97185F26-E269-4F17-9404-355D68CE6B07}"/>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sp>
        <p:nvSpPr>
          <p:cNvPr id="40963" name="Prostokąt 5">
            <a:extLst>
              <a:ext uri="{FF2B5EF4-FFF2-40B4-BE49-F238E27FC236}">
                <a16:creationId xmlns="" xmlns:a16="http://schemas.microsoft.com/office/drawing/2014/main" id="{B305F906-7458-4770-AA3E-0C5A57718177}"/>
              </a:ext>
            </a:extLst>
          </p:cNvPr>
          <p:cNvSpPr>
            <a:spLocks noChangeArrowheads="1"/>
          </p:cNvSpPr>
          <p:nvPr/>
        </p:nvSpPr>
        <p:spPr bwMode="auto">
          <a:xfrm>
            <a:off x="250825" y="1557338"/>
            <a:ext cx="8461375"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endParaRPr lang="pl-PL" altLang="pl-PL" sz="1400">
              <a:latin typeface="Candara" panose="020E0502030303020204" pitchFamily="34" charset="0"/>
            </a:endParaRPr>
          </a:p>
          <a:p>
            <a:pPr algn="just" eaLnBrk="1" hangingPunct="1"/>
            <a:endParaRPr lang="pl-PL" altLang="pl-PL" sz="1400">
              <a:latin typeface="Candara" panose="020E0502030303020204" pitchFamily="34" charset="0"/>
            </a:endParaRPr>
          </a:p>
          <a:p>
            <a:pPr algn="just" eaLnBrk="1" hangingPunct="1"/>
            <a:r>
              <a:rPr lang="pl-PL" altLang="pl-PL" sz="1400">
                <a:latin typeface="Candara" panose="020E0502030303020204" pitchFamily="34" charset="0"/>
              </a:rPr>
              <a:t> Zgodnie z treścią art. 8 ust. 2 ustawy z dnia 4 marca 1994 r. o zakładowym funduszu świadczeń socjalnych zasady przeznaczania środków z funduszu socjalnego na poszczególne cele i rodzaje działalności socjalnej określa pracodawca w regulaminie dokonywane jest w uzgodnieniu z zakładową organizacją związkową. </a:t>
            </a:r>
            <a:br>
              <a:rPr lang="pl-PL" altLang="pl-PL" sz="1400">
                <a:latin typeface="Candara" panose="020E0502030303020204" pitchFamily="34" charset="0"/>
              </a:rPr>
            </a:br>
            <a:r>
              <a:rPr lang="pl-PL" altLang="pl-PL" sz="1400">
                <a:latin typeface="Candara" panose="020E0502030303020204" pitchFamily="34" charset="0"/>
              </a:rPr>
              <a:t>Z kolei na podstawie art. 27 ust. 2 ustawy z dnia 23 maja 1991 r. o związkach zawodowych przyznawanie pracownikom świadczeń z funduszu socjalnego musi być dokonane w uzgodnieniu z zakładową organizacją związkową. </a:t>
            </a:r>
          </a:p>
          <a:p>
            <a:pPr algn="just" eaLnBrk="1" hangingPunct="1"/>
            <a:r>
              <a:rPr lang="pl-PL" altLang="pl-PL" sz="1400">
                <a:latin typeface="Candara" panose="020E0502030303020204" pitchFamily="34" charset="0"/>
              </a:rPr>
              <a:t> Tak więc ustawodawca założył, że nie tylko ogólne zakreślenie celów i rodzajów działalności socjalnej </a:t>
            </a:r>
            <a:br>
              <a:rPr lang="pl-PL" altLang="pl-PL" sz="1400">
                <a:latin typeface="Candara" panose="020E0502030303020204" pitchFamily="34" charset="0"/>
              </a:rPr>
            </a:br>
            <a:r>
              <a:rPr lang="pl-PL" altLang="pl-PL" sz="1400">
                <a:latin typeface="Candara" panose="020E0502030303020204" pitchFamily="34" charset="0"/>
              </a:rPr>
              <a:t>w postaci regulaminu uzgadniane jest ze związkami zawodowymi. </a:t>
            </a:r>
            <a:r>
              <a:rPr lang="pl-PL" altLang="pl-PL" sz="1400" b="1">
                <a:solidFill>
                  <a:srgbClr val="FFC000"/>
                </a:solidFill>
                <a:latin typeface="Candara" panose="020E0502030303020204" pitchFamily="34" charset="0"/>
              </a:rPr>
              <a:t>Takiego uzgodnienia wymaga konkretne przyznanie świadczenia z funduszu socjalnego</a:t>
            </a:r>
            <a:r>
              <a:rPr lang="pl-PL" altLang="pl-PL" sz="1400">
                <a:latin typeface="Candara" panose="020E0502030303020204" pitchFamily="34" charset="0"/>
              </a:rPr>
              <a:t>. Wydaje się, że przesłanki tej nie spełnia nawet udział przedstawiciela związku zawodowego w komisji socjalnej powołanej przez pracodawcę, o ile przedstawiciel ten nie będzie posiadał stosownego upoważnienia właściwych organów związku zawodowego do dokonywania uzgodnień w imieniu związku. </a:t>
            </a:r>
          </a:p>
          <a:p>
            <a:pPr algn="just" eaLnBrk="1" hangingPunct="1"/>
            <a:r>
              <a:rPr lang="pl-PL" altLang="pl-PL" sz="1400">
                <a:latin typeface="Candara" panose="020E0502030303020204" pitchFamily="34" charset="0"/>
              </a:rPr>
              <a:t> Działalność komisji socjalnej, jej skład i kompetencje, wynikają z przyjętego w szkole regulaminu świadczeń socjalnych. Sama kwestia powoływania komisji socjalnych została pozostawiona swobodnej decyzji podmiotów ustalających regulamin świadczeń socjalnych. Tak więc jeżeli z przepisów regulaminu wynika obowiązek powołania przedstawiciela związku zawodowego do komisji, to powinien być on powołany. Jednak – tak jak powiedziano powyżej - </a:t>
            </a:r>
            <a:r>
              <a:rPr lang="pl-PL" altLang="pl-PL" sz="1400" b="1">
                <a:solidFill>
                  <a:srgbClr val="FFC000"/>
                </a:solidFill>
                <a:latin typeface="Candara" panose="020E0502030303020204" pitchFamily="34" charset="0"/>
              </a:rPr>
              <a:t>udział przedstawiciela związku zawodowego w komisji socjalnej nie anuluje obowiązku określonego w art. 27 ust. 2 u.z.z. </a:t>
            </a:r>
          </a:p>
        </p:txBody>
      </p:sp>
      <p:sp>
        <p:nvSpPr>
          <p:cNvPr id="9" name="Prostokąt 8">
            <a:extLst>
              <a:ext uri="{FF2B5EF4-FFF2-40B4-BE49-F238E27FC236}">
                <a16:creationId xmlns="" xmlns:a16="http://schemas.microsoft.com/office/drawing/2014/main" id="{31CA1FD3-6982-4614-B42B-AE265D15C2FB}"/>
              </a:ext>
            </a:extLst>
          </p:cNvPr>
          <p:cNvSpPr/>
          <p:nvPr/>
        </p:nvSpPr>
        <p:spPr>
          <a:xfrm>
            <a:off x="250825" y="836613"/>
            <a:ext cx="8424863" cy="1016000"/>
          </a:xfrm>
          <a:prstGeom prst="rect">
            <a:avLst/>
          </a:prstGeom>
          <a:solidFill>
            <a:srgbClr val="FFC000"/>
          </a:solidFill>
        </p:spPr>
        <p:txBody>
          <a:bodyPr>
            <a:spAutoFit/>
          </a:bodyPr>
          <a:lstStyle/>
          <a:p>
            <a:pPr algn="just" eaLnBrk="1" hangingPunct="1">
              <a:defRPr/>
            </a:pPr>
            <a:r>
              <a:rPr lang="pl-PL" sz="1200" b="1" dirty="0">
                <a:solidFill>
                  <a:schemeClr val="bg2">
                    <a:lumMod val="75000"/>
                  </a:schemeClr>
                </a:solidFill>
                <a:latin typeface="Candara" pitchFamily="34" charset="0"/>
                <a:cs typeface="Arial" charset="0"/>
              </a:rPr>
              <a:t>Czy związki zawodowe ZNP powinny wyrażać zgodę na np. przyznanie zapomogi zdrowotnej z ZFŚS konkretnemu pracownikowi-emerytowi czy też inne świadczenia z funduszu (np. zwrot części kosztów wyjazdu, dofinansowanie wycieczki pracowników)? </a:t>
            </a:r>
            <a:r>
              <a:rPr lang="pl-PL" sz="1200" dirty="0">
                <a:solidFill>
                  <a:schemeClr val="bg2">
                    <a:lumMod val="75000"/>
                  </a:schemeClr>
                </a:solidFill>
                <a:latin typeface="Candara" pitchFamily="34" charset="0"/>
                <a:cs typeface="Arial" charset="0"/>
              </a:rPr>
              <a:t> </a:t>
            </a:r>
            <a:r>
              <a:rPr lang="pl-PL" sz="1200" b="1" dirty="0">
                <a:solidFill>
                  <a:schemeClr val="bg2">
                    <a:lumMod val="75000"/>
                  </a:schemeClr>
                </a:solidFill>
                <a:latin typeface="Candara" pitchFamily="34" charset="0"/>
                <a:cs typeface="Arial" charset="0"/>
              </a:rPr>
              <a:t>Czy wystarczy, że regulamin ZFŚS, określający formy i zasady przyznawania świadczeń z ZFŚS, został pozytywnie zaopiniowany przez związek zawodowy i wszystkich pracowników placówki? </a:t>
            </a:r>
          </a:p>
          <a:p>
            <a:pPr algn="just" eaLnBrk="1" hangingPunct="1">
              <a:defRPr/>
            </a:pPr>
            <a:r>
              <a:rPr lang="pl-PL" sz="1200" dirty="0">
                <a:solidFill>
                  <a:schemeClr val="bg2">
                    <a:lumMod val="75000"/>
                  </a:schemeClr>
                </a:solidFill>
                <a:latin typeface="Candara" pitchFamily="34" charset="0"/>
                <a:cs typeface="Arial" charset="0"/>
              </a:rPr>
              <a:t> </a:t>
            </a:r>
            <a:r>
              <a:rPr lang="pl-PL" sz="1200" b="1" dirty="0">
                <a:solidFill>
                  <a:schemeClr val="bg2">
                    <a:lumMod val="75000"/>
                  </a:schemeClr>
                </a:solidFill>
                <a:latin typeface="Candara" pitchFamily="34" charset="0"/>
                <a:cs typeface="Arial" charset="0"/>
              </a:rPr>
              <a:t>Czy przedstawiciel związku zawodowego, jeżeli taki funkcjonuje w placówce, musi być członkiem komisji ZFŚS? </a:t>
            </a:r>
          </a:p>
        </p:txBody>
      </p:sp>
      <p:sp>
        <p:nvSpPr>
          <p:cNvPr id="10" name="Prostokąt 4">
            <a:extLst>
              <a:ext uri="{FF2B5EF4-FFF2-40B4-BE49-F238E27FC236}">
                <a16:creationId xmlns="" xmlns:a16="http://schemas.microsoft.com/office/drawing/2014/main" id="{4D9DB9A3-7EF4-4B99-AD47-7D57F026E2BB}"/>
              </a:ext>
            </a:extLst>
          </p:cNvPr>
          <p:cNvSpPr>
            <a:spLocks noChangeArrowheads="1"/>
          </p:cNvSpPr>
          <p:nvPr/>
        </p:nvSpPr>
        <p:spPr bwMode="auto">
          <a:xfrm>
            <a:off x="323850" y="188913"/>
            <a:ext cx="7240588" cy="461962"/>
          </a:xfrm>
          <a:prstGeom prst="rect">
            <a:avLst/>
          </a:prstGeom>
          <a:solidFill>
            <a:srgbClr val="00B050"/>
          </a:solidFill>
          <a:ln w="9525">
            <a:noFill/>
            <a:miter lim="800000"/>
            <a:headEnd/>
            <a:tailEnd/>
          </a:ln>
        </p:spPr>
        <p:txBody>
          <a:bodyPr>
            <a:spAutoFit/>
          </a:bodyPr>
          <a:lstStyle/>
          <a:p>
            <a:pPr algn="just" eaLnBrk="1" hangingPunct="1">
              <a:defRPr/>
            </a:pPr>
            <a:r>
              <a:rPr lang="pl-PL" sz="2400" b="1" dirty="0">
                <a:effectLst>
                  <a:outerShdw blurRad="38100" dist="38100" dir="2700000" algn="tl">
                    <a:srgbClr val="000000">
                      <a:alpha val="43137"/>
                    </a:srgbClr>
                  </a:outerShdw>
                </a:effectLst>
                <a:latin typeface="Candara" pitchFamily="34" charset="0"/>
                <a:cs typeface="Arial" charset="0"/>
              </a:rPr>
              <a:t>ZFŚS –pytania i odpowiedzi:</a:t>
            </a:r>
            <a:endParaRPr lang="pl-PL" sz="2400" dirty="0">
              <a:effectLst>
                <a:outerShdw blurRad="38100" dist="38100" dir="2700000" algn="tl">
                  <a:srgbClr val="000000">
                    <a:alpha val="43137"/>
                  </a:srgbClr>
                </a:outerShdw>
              </a:effectLst>
              <a:latin typeface="Candara" pitchFamily="34" charset="0"/>
              <a:cs typeface="Arial" charset="0"/>
            </a:endParaRPr>
          </a:p>
        </p:txBody>
      </p:sp>
      <p:grpSp>
        <p:nvGrpSpPr>
          <p:cNvPr id="40966" name="Grupa 6">
            <a:extLst>
              <a:ext uri="{FF2B5EF4-FFF2-40B4-BE49-F238E27FC236}">
                <a16:creationId xmlns="" xmlns:a16="http://schemas.microsoft.com/office/drawing/2014/main" id="{C0EB8C82-917D-4C65-90B8-CA88F069ACF4}"/>
              </a:ext>
            </a:extLst>
          </p:cNvPr>
          <p:cNvGrpSpPr>
            <a:grpSpLocks/>
          </p:cNvGrpSpPr>
          <p:nvPr/>
        </p:nvGrpSpPr>
        <p:grpSpPr bwMode="auto">
          <a:xfrm>
            <a:off x="214313" y="6215063"/>
            <a:ext cx="1857375" cy="646112"/>
            <a:chOff x="214282" y="6072206"/>
            <a:chExt cx="1857388" cy="646331"/>
          </a:xfrm>
        </p:grpSpPr>
        <p:sp>
          <p:nvSpPr>
            <p:cNvPr id="11" name="pole tekstowe 10">
              <a:extLst>
                <a:ext uri="{FF2B5EF4-FFF2-40B4-BE49-F238E27FC236}">
                  <a16:creationId xmlns="" xmlns:a16="http://schemas.microsoft.com/office/drawing/2014/main" id="{F188C2AC-D3CC-47DA-BCCF-746FC85F09E7}"/>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40968" name="Picture 2" descr="http://znp.olsztyn.pl/znp_logo.gif">
              <a:extLst>
                <a:ext uri="{FF2B5EF4-FFF2-40B4-BE49-F238E27FC236}">
                  <a16:creationId xmlns="" xmlns:a16="http://schemas.microsoft.com/office/drawing/2014/main" id="{48E3FF46-2BB3-4CCB-927B-52672B6F55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zawartości 1"/>
          <p:cNvSpPr>
            <a:spLocks noGrp="1"/>
          </p:cNvSpPr>
          <p:nvPr>
            <p:ph idx="1"/>
          </p:nvPr>
        </p:nvSpPr>
        <p:spPr>
          <a:xfrm>
            <a:off x="395536" y="1124744"/>
            <a:ext cx="8316912" cy="5001419"/>
          </a:xfrm>
        </p:spPr>
        <p:txBody>
          <a:bodyPr/>
          <a:lstStyle/>
          <a:p>
            <a:r>
              <a:rPr lang="pl-PL" sz="1800" dirty="0" smtClean="0"/>
              <a:t>Stanowisko Głównego Inspektora Pracy z 23 maja 2019r. W sprawie gospodarowania środkami ZFŚS ( znak UNP:GIP-19-30615, GIP-GBI.0701.72.2019.3)</a:t>
            </a:r>
          </a:p>
          <a:p>
            <a:endParaRPr lang="pl-PL" sz="1800" dirty="0"/>
          </a:p>
          <a:p>
            <a:r>
              <a:rPr lang="pl-PL" sz="1800" dirty="0" smtClean="0"/>
              <a:t>„ Odnosząc się do kwestii przyznawania świadczenia urlopowego świadczenia urlopowego ( Wczasów pod gruszą) od wykorzystania 14 dni urlopu wypoczynkowego, należy wskazać, że pracodawca może uzależnić dofinansowanie wypoczynku pracowników od wykorzystania urlopu wypoczynkowego jednakże w przypadku emerytów analogiczne postanowieni byłoby bezprzedmiotowe. Sytuacja pracowników i emerytów na gruncie prawa do wypoczynku różni się znacząco…… W związku z tym, że obowiązujące przepisy nie zawierają szczegółowych regulacji w tym zakresie, zamieszczenie warunku wykorzystania 14 dni urlopu wypoczynkowego, jako jednego z kryteriów przyznawania pracownikom dopłat z </a:t>
            </a:r>
            <a:r>
              <a:rPr lang="pl-PL" sz="1800" dirty="0" err="1" smtClean="0"/>
              <a:t>zfśs</a:t>
            </a:r>
            <a:r>
              <a:rPr lang="pl-PL" sz="1800" dirty="0" smtClean="0"/>
              <a:t>, </a:t>
            </a:r>
            <a:r>
              <a:rPr lang="pl-PL" sz="1800" smtClean="0"/>
              <a:t>jest dopuszczalne”.</a:t>
            </a:r>
            <a:endParaRPr lang="pl-PL" sz="1800" dirty="0"/>
          </a:p>
        </p:txBody>
      </p:sp>
      <p:sp>
        <p:nvSpPr>
          <p:cNvPr id="3" name="Tytuł 2"/>
          <p:cNvSpPr>
            <a:spLocks noGrp="1"/>
          </p:cNvSpPr>
          <p:nvPr>
            <p:ph type="title"/>
          </p:nvPr>
        </p:nvSpPr>
        <p:spPr>
          <a:xfrm>
            <a:off x="107504" y="44624"/>
            <a:ext cx="8229600" cy="1252537"/>
          </a:xfrm>
        </p:spPr>
        <p:txBody>
          <a:bodyPr/>
          <a:lstStyle/>
          <a:p>
            <a:r>
              <a:rPr lang="pl-PL" sz="3200" dirty="0" smtClean="0"/>
              <a:t>Wczasy pod gruszą emerytów</a:t>
            </a:r>
            <a:endParaRPr lang="pl-PL" sz="3200" dirty="0"/>
          </a:p>
        </p:txBody>
      </p:sp>
    </p:spTree>
    <p:extLst>
      <p:ext uri="{BB962C8B-B14F-4D97-AF65-F5344CB8AC3E}">
        <p14:creationId xmlns:p14="http://schemas.microsoft.com/office/powerpoint/2010/main" val="37850628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rostokąt 10">
            <a:extLst>
              <a:ext uri="{FF2B5EF4-FFF2-40B4-BE49-F238E27FC236}">
                <a16:creationId xmlns="" xmlns:a16="http://schemas.microsoft.com/office/drawing/2014/main" id="{DB4E7516-E425-4776-9B2E-8924B76F6148}"/>
              </a:ext>
            </a:extLst>
          </p:cNvPr>
          <p:cNvSpPr/>
          <p:nvPr/>
        </p:nvSpPr>
        <p:spPr>
          <a:xfrm>
            <a:off x="285720" y="4357694"/>
            <a:ext cx="8429684" cy="92333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hangingPunct="1">
              <a:defRPr/>
            </a:pPr>
            <a:r>
              <a:rPr lang="pl-PL" sz="5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Bookman Old Style" pitchFamily="18" charset="0"/>
                <a:cs typeface="Arial" charset="0"/>
              </a:rPr>
              <a:t>Dziękuję za uwagę !!!</a:t>
            </a:r>
          </a:p>
        </p:txBody>
      </p:sp>
      <p:sp>
        <p:nvSpPr>
          <p:cNvPr id="41987" name="Prostokąt 5">
            <a:extLst>
              <a:ext uri="{FF2B5EF4-FFF2-40B4-BE49-F238E27FC236}">
                <a16:creationId xmlns="" xmlns:a16="http://schemas.microsoft.com/office/drawing/2014/main" id="{2F628700-8876-4BE7-B854-C8CDC73ED159}"/>
              </a:ext>
            </a:extLst>
          </p:cNvPr>
          <p:cNvSpPr>
            <a:spLocks noChangeArrowheads="1"/>
          </p:cNvSpPr>
          <p:nvPr/>
        </p:nvSpPr>
        <p:spPr bwMode="auto">
          <a:xfrm>
            <a:off x="2643188" y="6215063"/>
            <a:ext cx="6286500"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a:solidFill>
                  <a:srgbClr val="002060"/>
                </a:solidFill>
                <a:latin typeface="Candara" panose="020E0502030303020204" pitchFamily="34" charset="0"/>
              </a:rPr>
              <a:t>ZAKŁADOWY FUNDUSZ ŚWIADCZEŃ SOCJALNYCH</a:t>
            </a:r>
            <a:endParaRPr lang="pl-PL" altLang="pl-PL" sz="2000">
              <a:solidFill>
                <a:srgbClr val="002060"/>
              </a:solidFill>
              <a:latin typeface="Candara" panose="020E0502030303020204" pitchFamily="34" charset="0"/>
            </a:endParaRPr>
          </a:p>
        </p:txBody>
      </p:sp>
      <p:pic>
        <p:nvPicPr>
          <p:cNvPr id="41988" name="Picture 2" descr="http://g.forsal.pl/p/_wspolne/pliki/25000/shutterstock_2666593_25230.jpg">
            <a:extLst>
              <a:ext uri="{FF2B5EF4-FFF2-40B4-BE49-F238E27FC236}">
                <a16:creationId xmlns="" xmlns:a16="http://schemas.microsoft.com/office/drawing/2014/main" id="{0C83EAD4-EC14-4A77-8501-799D55398B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24075" y="908050"/>
            <a:ext cx="4960938" cy="3300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1989" name="Grupa 5">
            <a:extLst>
              <a:ext uri="{FF2B5EF4-FFF2-40B4-BE49-F238E27FC236}">
                <a16:creationId xmlns="" xmlns:a16="http://schemas.microsoft.com/office/drawing/2014/main" id="{05B84DE1-C7BA-4F5C-8C6C-057BB907559C}"/>
              </a:ext>
            </a:extLst>
          </p:cNvPr>
          <p:cNvGrpSpPr>
            <a:grpSpLocks/>
          </p:cNvGrpSpPr>
          <p:nvPr/>
        </p:nvGrpSpPr>
        <p:grpSpPr bwMode="auto">
          <a:xfrm>
            <a:off x="238125" y="6215063"/>
            <a:ext cx="1857375" cy="646112"/>
            <a:chOff x="214282" y="6072206"/>
            <a:chExt cx="1857388" cy="646331"/>
          </a:xfrm>
        </p:grpSpPr>
        <p:sp>
          <p:nvSpPr>
            <p:cNvPr id="7" name="pole tekstowe 6">
              <a:extLst>
                <a:ext uri="{FF2B5EF4-FFF2-40B4-BE49-F238E27FC236}">
                  <a16:creationId xmlns="" xmlns:a16="http://schemas.microsoft.com/office/drawing/2014/main" id="{8C88E03A-E644-4C9A-889B-D39BEDE75FA5}"/>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41991" name="Picture 2" descr="http://znp.olsztyn.pl/znp_logo.gif">
              <a:extLst>
                <a:ext uri="{FF2B5EF4-FFF2-40B4-BE49-F238E27FC236}">
                  <a16:creationId xmlns="" xmlns:a16="http://schemas.microsoft.com/office/drawing/2014/main" id="{C194E7F3-E88A-4FB9-ABD4-2AEFE2E52DA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ppt_w</p:attrName>
                                        </p:attrNameLst>
                                      </p:cBhvr>
                                      <p:tavLst>
                                        <p:tav tm="0">
                                          <p:val>
                                            <p:fltVal val="0"/>
                                          </p:val>
                                        </p:tav>
                                        <p:tav tm="100000">
                                          <p:val>
                                            <p:strVal val="#ppt_w"/>
                                          </p:val>
                                        </p:tav>
                                      </p:tavLst>
                                    </p:anim>
                                    <p:anim calcmode="lin" valueType="num">
                                      <p:cBhvr>
                                        <p:cTn id="8" dur="500" fill="hold"/>
                                        <p:tgtEl>
                                          <p:spTgt spid="11"/>
                                        </p:tgtEl>
                                        <p:attrNameLst>
                                          <p:attrName>ppt_h</p:attrName>
                                        </p:attrNameLst>
                                      </p:cBhvr>
                                      <p:tavLst>
                                        <p:tav tm="0">
                                          <p:val>
                                            <p:fltVal val="0"/>
                                          </p:val>
                                        </p:tav>
                                        <p:tav tm="100000">
                                          <p:val>
                                            <p:strVal val="#ppt_h"/>
                                          </p:val>
                                        </p:tav>
                                      </p:tavLst>
                                    </p:anim>
                                    <p:anim calcmode="lin" valueType="num">
                                      <p:cBhvr>
                                        <p:cTn id="9" dur="500" fill="hold"/>
                                        <p:tgtEl>
                                          <p:spTgt spid="11"/>
                                        </p:tgtEl>
                                        <p:attrNameLst>
                                          <p:attrName>style.rotation</p:attrName>
                                        </p:attrNameLst>
                                      </p:cBhvr>
                                      <p:tavLst>
                                        <p:tav tm="0">
                                          <p:val>
                                            <p:fltVal val="360"/>
                                          </p:val>
                                        </p:tav>
                                        <p:tav tm="100000">
                                          <p:val>
                                            <p:fltVal val="0"/>
                                          </p:val>
                                        </p:tav>
                                      </p:tavLst>
                                    </p:anim>
                                    <p:animEffect transition="in" filter="fade">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ela 4">
            <a:extLst>
              <a:ext uri="{FF2B5EF4-FFF2-40B4-BE49-F238E27FC236}">
                <a16:creationId xmlns="" xmlns:a16="http://schemas.microsoft.com/office/drawing/2014/main" id="{70BE963B-D4F6-4155-B1C2-761EE8FC4CF2}"/>
              </a:ext>
            </a:extLst>
          </p:cNvPr>
          <p:cNvGraphicFramePr>
            <a:graphicFrameLocks noGrp="1"/>
          </p:cNvGraphicFramePr>
          <p:nvPr/>
        </p:nvGraphicFramePr>
        <p:xfrm>
          <a:off x="323850" y="1196975"/>
          <a:ext cx="8424863" cy="1539875"/>
        </p:xfrm>
        <a:graphic>
          <a:graphicData uri="http://schemas.openxmlformats.org/drawingml/2006/table">
            <a:tbl>
              <a:tblPr/>
              <a:tblGrid>
                <a:gridCol w="8424863">
                  <a:extLst>
                    <a:ext uri="{9D8B030D-6E8A-4147-A177-3AD203B41FA5}">
                      <a16:colId xmlns="" xmlns:a16="http://schemas.microsoft.com/office/drawing/2014/main" val="20000"/>
                    </a:ext>
                  </a:extLst>
                </a:gridCol>
              </a:tblGrid>
              <a:tr h="15398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pl-PL" sz="1800" b="0" i="0" u="none" strike="noStrike" cap="none" normalizeH="0" baseline="0" dirty="0">
                          <a:ln>
                            <a:noFill/>
                          </a:ln>
                          <a:solidFill>
                            <a:schemeClr val="tx1"/>
                          </a:solidFill>
                          <a:effectLst/>
                          <a:latin typeface="Candara" pitchFamily="34" charset="0"/>
                          <a:cs typeface="Arial" charset="0"/>
                        </a:rPr>
                        <a:t>    </a:t>
                      </a:r>
                      <a:r>
                        <a:rPr kumimoji="0" lang="pl-PL" sz="2000" b="0" i="0" u="none" strike="noStrike" cap="none" normalizeH="0" baseline="0" dirty="0">
                          <a:ln>
                            <a:noFill/>
                          </a:ln>
                          <a:solidFill>
                            <a:schemeClr val="tx1"/>
                          </a:solidFill>
                          <a:effectLst/>
                          <a:latin typeface="Candara" pitchFamily="34" charset="0"/>
                          <a:cs typeface="Arial" charset="0"/>
                        </a:rPr>
                        <a:t> </a:t>
                      </a:r>
                      <a:endParaRPr kumimoji="0" lang="pl-PL" sz="1600" b="0" i="0" u="none" strike="noStrike" cap="none" normalizeH="0" baseline="0" dirty="0">
                        <a:ln>
                          <a:noFill/>
                        </a:ln>
                        <a:solidFill>
                          <a:schemeClr val="tx1"/>
                        </a:solidFill>
                        <a:effectLst/>
                        <a:latin typeface="Candara" pitchFamily="34" charset="0"/>
                        <a:cs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pl-PL" sz="2000" b="0" i="0" u="none" strike="noStrike" cap="none" normalizeH="0" baseline="0" dirty="0">
                          <a:ln>
                            <a:noFill/>
                          </a:ln>
                          <a:solidFill>
                            <a:schemeClr val="tx1"/>
                          </a:solidFill>
                          <a:effectLst/>
                          <a:latin typeface="Candara" pitchFamily="34" charset="0"/>
                          <a:cs typeface="Arial" charset="0"/>
                        </a:rPr>
                        <a:t> </a:t>
                      </a:r>
                      <a:br>
                        <a:rPr kumimoji="0" lang="pl-PL" sz="2000" b="0" i="0" u="none" strike="noStrike" cap="none" normalizeH="0" baseline="0" dirty="0">
                          <a:ln>
                            <a:noFill/>
                          </a:ln>
                          <a:solidFill>
                            <a:schemeClr val="tx1"/>
                          </a:solidFill>
                          <a:effectLst/>
                          <a:latin typeface="Candara" pitchFamily="34" charset="0"/>
                          <a:cs typeface="Arial" charset="0"/>
                        </a:rPr>
                      </a:br>
                      <a:r>
                        <a:rPr kumimoji="0" lang="pl-PL" sz="2800" b="1" i="0" u="none" strike="noStrike" cap="none" normalizeH="0" baseline="0" dirty="0">
                          <a:ln>
                            <a:noFill/>
                          </a:ln>
                          <a:solidFill>
                            <a:srgbClr val="FFC000"/>
                          </a:solidFill>
                          <a:effectLst/>
                          <a:latin typeface="Candara" pitchFamily="34" charset="0"/>
                          <a:cs typeface="Times New Roman" pitchFamily="18" charset="0"/>
                        </a:rPr>
                        <a:t>przeciętne wynagrodzenie miesięczne w gospodarce narodowej  w roku poprzednim  </a:t>
                      </a:r>
                      <a:r>
                        <a:rPr kumimoji="0" lang="pl-PL" sz="2800" b="1" i="0" u="none" strike="noStrike" cap="none" normalizeH="0" baseline="0" dirty="0">
                          <a:ln>
                            <a:noFill/>
                          </a:ln>
                          <a:solidFill>
                            <a:schemeClr val="tx1"/>
                          </a:solidFill>
                          <a:effectLst/>
                          <a:latin typeface="Candara" pitchFamily="34" charset="0"/>
                          <a:cs typeface="Arial" charset="0"/>
                        </a:rPr>
                        <a:t>x </a:t>
                      </a:r>
                      <a:r>
                        <a:rPr kumimoji="0" lang="pl-PL" sz="2800" b="1" i="0" u="none" strike="noStrike" cap="none" normalizeH="0" baseline="0" dirty="0">
                          <a:ln>
                            <a:noFill/>
                          </a:ln>
                          <a:solidFill>
                            <a:srgbClr val="FFC000"/>
                          </a:solidFill>
                          <a:effectLst/>
                          <a:latin typeface="Candara" pitchFamily="34" charset="0"/>
                          <a:cs typeface="Arial" charset="0"/>
                        </a:rPr>
                        <a:t>  </a:t>
                      </a:r>
                      <a:r>
                        <a:rPr kumimoji="0" lang="pl-PL" sz="2800" b="1" i="0" u="none" strike="noStrike" cap="none" normalizeH="0" baseline="0" dirty="0">
                          <a:ln>
                            <a:noFill/>
                          </a:ln>
                          <a:solidFill>
                            <a:srgbClr val="FFC000"/>
                          </a:solidFill>
                          <a:effectLst>
                            <a:outerShdw blurRad="38100" dist="38100" dir="2700000" algn="tl">
                              <a:srgbClr val="000000"/>
                            </a:outerShdw>
                          </a:effectLst>
                          <a:latin typeface="Candara" pitchFamily="34" charset="0"/>
                          <a:cs typeface="Arial" charset="0"/>
                        </a:rPr>
                        <a:t>37,5%</a:t>
                      </a:r>
                      <a:endParaRPr kumimoji="0" lang="pl-PL" sz="1800" b="1" i="0" u="none" strike="noStrike" cap="none" normalizeH="0" baseline="0" dirty="0">
                        <a:ln>
                          <a:noFill/>
                        </a:ln>
                        <a:solidFill>
                          <a:srgbClr val="FFC000"/>
                        </a:solidFill>
                        <a:effectLst/>
                        <a:latin typeface="Candara" pitchFamily="34" charset="0"/>
                        <a:cs typeface="Arial" charset="0"/>
                      </a:endParaRPr>
                    </a:p>
                  </a:txBody>
                  <a:tcPr marL="38100" marR="38100" marT="38116" marB="38116" anchor="ctr" horzOverflow="overflow">
                    <a:lnL>
                      <a:noFill/>
                    </a:lnL>
                    <a:lnR>
                      <a:noFill/>
                    </a:lnR>
                    <a:lnT>
                      <a:noFill/>
                    </a:lnT>
                    <a:lnB>
                      <a:noFill/>
                    </a:lnB>
                    <a:lnTlToBr>
                      <a:noFill/>
                    </a:lnTlToBr>
                    <a:lnBlToTr>
                      <a:noFill/>
                    </a:lnBlToTr>
                    <a:noFill/>
                  </a:tcPr>
                </a:tc>
                <a:extLst>
                  <a:ext uri="{0D108BD9-81ED-4DB2-BD59-A6C34878D82A}">
                    <a16:rowId xmlns="" xmlns:a16="http://schemas.microsoft.com/office/drawing/2014/main" val="10000"/>
                  </a:ext>
                </a:extLst>
              </a:tr>
            </a:tbl>
          </a:graphicData>
        </a:graphic>
      </p:graphicFrame>
      <p:sp>
        <p:nvSpPr>
          <p:cNvPr id="14340" name="Rectangle 1">
            <a:extLst>
              <a:ext uri="{FF2B5EF4-FFF2-40B4-BE49-F238E27FC236}">
                <a16:creationId xmlns="" xmlns:a16="http://schemas.microsoft.com/office/drawing/2014/main" id="{789DED6D-4BAF-440F-9CD5-8CD9BCED4C20}"/>
              </a:ext>
            </a:extLst>
          </p:cNvPr>
          <p:cNvSpPr>
            <a:spLocks noChangeArrowheads="1"/>
          </p:cNvSpPr>
          <p:nvPr/>
        </p:nvSpPr>
        <p:spPr bwMode="auto">
          <a:xfrm>
            <a:off x="642938" y="387350"/>
            <a:ext cx="7143750" cy="830263"/>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2400" b="1" dirty="0">
                <a:latin typeface="Candara" panose="020E0502030303020204" pitchFamily="34" charset="0"/>
              </a:rPr>
              <a:t>ODPIS OBLIGATORYJNY  podstawą przeciętne wynagrodzenie z </a:t>
            </a:r>
            <a:r>
              <a:rPr lang="pl-PL" altLang="pl-PL" sz="2400" b="1" dirty="0" smtClean="0">
                <a:latin typeface="Candara" panose="020E0502030303020204" pitchFamily="34" charset="0"/>
              </a:rPr>
              <a:t> 2018r. </a:t>
            </a:r>
            <a:endParaRPr lang="pl-PL" altLang="pl-PL" sz="2400" b="1" dirty="0">
              <a:latin typeface="Candara" panose="020E0502030303020204" pitchFamily="34" charset="0"/>
            </a:endParaRPr>
          </a:p>
        </p:txBody>
      </p:sp>
      <p:sp>
        <p:nvSpPr>
          <p:cNvPr id="13" name="Prostokąt 12">
            <a:extLst>
              <a:ext uri="{FF2B5EF4-FFF2-40B4-BE49-F238E27FC236}">
                <a16:creationId xmlns="" xmlns:a16="http://schemas.microsoft.com/office/drawing/2014/main" id="{23E0E4A0-B205-4198-B21E-E906F22C7507}"/>
              </a:ext>
            </a:extLst>
          </p:cNvPr>
          <p:cNvSpPr/>
          <p:nvPr/>
        </p:nvSpPr>
        <p:spPr>
          <a:xfrm>
            <a:off x="683568" y="4437112"/>
            <a:ext cx="7992888" cy="1323439"/>
          </a:xfrm>
          <a:prstGeom prst="rect">
            <a:avLst/>
          </a:prstGeom>
          <a:no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pl-PL" sz="8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1550,28</a:t>
            </a:r>
            <a:r>
              <a:rPr lang="pl-PL" sz="8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 zł</a:t>
            </a:r>
          </a:p>
        </p:txBody>
      </p:sp>
      <p:sp>
        <p:nvSpPr>
          <p:cNvPr id="14342" name="Prostokąt 13">
            <a:extLst>
              <a:ext uri="{FF2B5EF4-FFF2-40B4-BE49-F238E27FC236}">
                <a16:creationId xmlns="" xmlns:a16="http://schemas.microsoft.com/office/drawing/2014/main" id="{44E78C47-C3A0-4321-975C-6C92A4AC6C6D}"/>
              </a:ext>
            </a:extLst>
          </p:cNvPr>
          <p:cNvSpPr>
            <a:spLocks noChangeArrowheads="1"/>
          </p:cNvSpPr>
          <p:nvPr/>
        </p:nvSpPr>
        <p:spPr bwMode="auto">
          <a:xfrm>
            <a:off x="2643188" y="62150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dirty="0">
                <a:solidFill>
                  <a:srgbClr val="002060"/>
                </a:solidFill>
                <a:latin typeface="Tw Cen MT" panose="020B0602020104020603" pitchFamily="34" charset="0"/>
              </a:rPr>
              <a:t>ZAKŁADOWY FUNDUSZ ŚWIADCZEŃ SOCJALNYCH W </a:t>
            </a:r>
            <a:r>
              <a:rPr lang="pl-PL" altLang="pl-PL" b="1" dirty="0" smtClean="0">
                <a:solidFill>
                  <a:srgbClr val="002060"/>
                </a:solidFill>
                <a:latin typeface="Tw Cen MT" panose="020B0602020104020603" pitchFamily="34" charset="0"/>
              </a:rPr>
              <a:t>2020 </a:t>
            </a:r>
            <a:r>
              <a:rPr lang="pl-PL" altLang="pl-PL" b="1" dirty="0">
                <a:solidFill>
                  <a:srgbClr val="002060"/>
                </a:solidFill>
                <a:latin typeface="Tw Cen MT" panose="020B0602020104020603" pitchFamily="34" charset="0"/>
              </a:rPr>
              <a:t>r. </a:t>
            </a:r>
            <a:endParaRPr lang="pl-PL" altLang="pl-PL" dirty="0">
              <a:solidFill>
                <a:srgbClr val="002060"/>
              </a:solidFill>
              <a:latin typeface="Tw Cen MT" panose="020B0602020104020603" pitchFamily="34" charset="0"/>
            </a:endParaRPr>
          </a:p>
        </p:txBody>
      </p:sp>
      <p:sp>
        <p:nvSpPr>
          <p:cNvPr id="14343" name="Prostokąt 6">
            <a:extLst>
              <a:ext uri="{FF2B5EF4-FFF2-40B4-BE49-F238E27FC236}">
                <a16:creationId xmlns="" xmlns:a16="http://schemas.microsoft.com/office/drawing/2014/main" id="{FC0EC123-C720-467D-90C6-7E2E84D77855}"/>
              </a:ext>
            </a:extLst>
          </p:cNvPr>
          <p:cNvSpPr>
            <a:spLocks noChangeArrowheads="1"/>
          </p:cNvSpPr>
          <p:nvPr/>
        </p:nvSpPr>
        <p:spPr bwMode="auto">
          <a:xfrm>
            <a:off x="611188" y="1341438"/>
            <a:ext cx="8208962"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1600">
                <a:latin typeface="Candara" panose="020E0502030303020204" pitchFamily="34" charset="0"/>
              </a:rPr>
              <a:t> odpis podstawowy na jednego zatrudnionego w tzw.  normalnych warunkach pracy</a:t>
            </a:r>
            <a:endParaRPr lang="pl-PL" altLang="pl-PL" sz="1600"/>
          </a:p>
        </p:txBody>
      </p:sp>
      <p:sp>
        <p:nvSpPr>
          <p:cNvPr id="9" name="Prostokąt 8">
            <a:extLst>
              <a:ext uri="{FF2B5EF4-FFF2-40B4-BE49-F238E27FC236}">
                <a16:creationId xmlns="" xmlns:a16="http://schemas.microsoft.com/office/drawing/2014/main" id="{C405FFE1-C68D-412B-B6CF-79968737213B}"/>
              </a:ext>
            </a:extLst>
          </p:cNvPr>
          <p:cNvSpPr/>
          <p:nvPr/>
        </p:nvSpPr>
        <p:spPr>
          <a:xfrm>
            <a:off x="539552" y="2708920"/>
            <a:ext cx="8136904" cy="707886"/>
          </a:xfrm>
          <a:prstGeom prst="rect">
            <a:avLst/>
          </a:prstGeom>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eaLnBrk="1" hangingPunct="1">
              <a:defRPr/>
            </a:pPr>
            <a:r>
              <a:rPr lang="pl-PL" sz="4000" b="1" dirty="0" smtClean="0">
                <a:solidFill>
                  <a:srgbClr val="FFC000"/>
                </a:solidFill>
                <a:latin typeface="Candara" pitchFamily="34" charset="0"/>
                <a:cs typeface="Arial" charset="0"/>
              </a:rPr>
              <a:t>4.134,02 </a:t>
            </a:r>
            <a:r>
              <a:rPr lang="pl-PL" sz="4000" b="1" dirty="0">
                <a:ln/>
                <a:solidFill>
                  <a:srgbClr val="FFC000"/>
                </a:solidFill>
                <a:effectLst>
                  <a:outerShdw blurRad="50800" dist="38100" dir="10800000" algn="r" rotWithShape="0">
                    <a:prstClr val="black">
                      <a:alpha val="40000"/>
                    </a:prstClr>
                  </a:outerShdw>
                </a:effectLst>
                <a:latin typeface="Candara" pitchFamily="34" charset="0"/>
                <a:cs typeface="Times New Roman" pitchFamily="18" charset="0"/>
              </a:rPr>
              <a:t>zł   </a:t>
            </a:r>
            <a:r>
              <a:rPr lang="pl-PL" sz="4000" b="1" dirty="0">
                <a:ln/>
                <a:solidFill>
                  <a:srgbClr val="FFC000"/>
                </a:solidFill>
                <a:effectLst>
                  <a:outerShdw blurRad="50800" dist="38100" dir="10800000" algn="r" rotWithShape="0">
                    <a:prstClr val="black">
                      <a:alpha val="40000"/>
                    </a:prstClr>
                  </a:outerShdw>
                </a:effectLst>
                <a:latin typeface="Candara" pitchFamily="34" charset="0"/>
                <a:cs typeface="Arial" charset="0"/>
              </a:rPr>
              <a:t>x   37,5%</a:t>
            </a:r>
          </a:p>
        </p:txBody>
      </p:sp>
      <p:sp>
        <p:nvSpPr>
          <p:cNvPr id="10" name="Prostokąt 9">
            <a:extLst>
              <a:ext uri="{FF2B5EF4-FFF2-40B4-BE49-F238E27FC236}">
                <a16:creationId xmlns="" xmlns:a16="http://schemas.microsoft.com/office/drawing/2014/main" id="{37570CB1-8609-437E-B2D5-F62BAAFC7B8F}"/>
              </a:ext>
            </a:extLst>
          </p:cNvPr>
          <p:cNvSpPr/>
          <p:nvPr/>
        </p:nvSpPr>
        <p:spPr>
          <a:xfrm>
            <a:off x="611560" y="3717032"/>
            <a:ext cx="8064896" cy="584775"/>
          </a:xfrm>
          <a:prstGeom prst="rect">
            <a:avLst/>
          </a:prstGeom>
          <a:gradFill flip="none" rotWithShape="1">
            <a:gsLst>
              <a:gs pos="0">
                <a:schemeClr val="accent1">
                  <a:shade val="30000"/>
                  <a:satMod val="115000"/>
                </a:schemeClr>
              </a:gs>
              <a:gs pos="50000">
                <a:schemeClr val="accent1">
                  <a:shade val="67500"/>
                  <a:satMod val="115000"/>
                </a:schemeClr>
              </a:gs>
              <a:gs pos="100000">
                <a:schemeClr val="accent1">
                  <a:shade val="100000"/>
                  <a:satMod val="115000"/>
                </a:schemeClr>
              </a:gs>
            </a:gsLst>
            <a:path path="circle">
              <a:fillToRect l="50000" t="50000" r="50000" b="50000"/>
            </a:path>
            <a:tileRect/>
          </a:gradFill>
        </p:spPr>
        <p:txBody>
          <a:bodyPr>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pl-PL"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Odpis podstawowy w roku </a:t>
            </a:r>
            <a:r>
              <a:rPr lang="pl-PL" sz="32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2020 </a:t>
            </a:r>
            <a:r>
              <a:rPr lang="pl-PL" sz="32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wynosi:</a:t>
            </a:r>
          </a:p>
        </p:txBody>
      </p:sp>
      <p:grpSp>
        <p:nvGrpSpPr>
          <p:cNvPr id="14346" name="Grupa 10">
            <a:extLst>
              <a:ext uri="{FF2B5EF4-FFF2-40B4-BE49-F238E27FC236}">
                <a16:creationId xmlns="" xmlns:a16="http://schemas.microsoft.com/office/drawing/2014/main" id="{4ED0770B-A485-4C2C-B782-95806D1B88C2}"/>
              </a:ext>
            </a:extLst>
          </p:cNvPr>
          <p:cNvGrpSpPr>
            <a:grpSpLocks/>
          </p:cNvGrpSpPr>
          <p:nvPr/>
        </p:nvGrpSpPr>
        <p:grpSpPr bwMode="auto">
          <a:xfrm>
            <a:off x="219075" y="6215063"/>
            <a:ext cx="1857375" cy="646112"/>
            <a:chOff x="214282" y="6072206"/>
            <a:chExt cx="1857388" cy="646331"/>
          </a:xfrm>
        </p:grpSpPr>
        <p:sp>
          <p:nvSpPr>
            <p:cNvPr id="12" name="pole tekstowe 11">
              <a:extLst>
                <a:ext uri="{FF2B5EF4-FFF2-40B4-BE49-F238E27FC236}">
                  <a16:creationId xmlns="" xmlns:a16="http://schemas.microsoft.com/office/drawing/2014/main" id="{82A6D72E-0AC7-422F-9965-40CEA9E8E4B1}"/>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14348" name="Picture 2" descr="http://znp.olsztyn.pl/znp_logo.gif">
              <a:extLst>
                <a:ext uri="{FF2B5EF4-FFF2-40B4-BE49-F238E27FC236}">
                  <a16:creationId xmlns="" xmlns:a16="http://schemas.microsoft.com/office/drawing/2014/main" id="{1291C93C-C9C9-4D5E-9ADD-EAB72FAC943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rostokąt 4">
            <a:extLst>
              <a:ext uri="{FF2B5EF4-FFF2-40B4-BE49-F238E27FC236}">
                <a16:creationId xmlns="" xmlns:a16="http://schemas.microsoft.com/office/drawing/2014/main" id="{26E9D6F3-4BC5-48CF-8884-D39CB9D5B0F6}"/>
              </a:ext>
            </a:extLst>
          </p:cNvPr>
          <p:cNvSpPr>
            <a:spLocks noChangeArrowheads="1"/>
          </p:cNvSpPr>
          <p:nvPr/>
        </p:nvSpPr>
        <p:spPr bwMode="auto">
          <a:xfrm>
            <a:off x="357188" y="500063"/>
            <a:ext cx="8501062" cy="584200"/>
          </a:xfrm>
          <a:prstGeom prst="rect">
            <a:avLst/>
          </a:prstGeom>
          <a:solidFill>
            <a:srgbClr val="00B050"/>
          </a:solidFill>
          <a:ln w="9525">
            <a:noFill/>
            <a:miter lim="800000"/>
            <a:headEnd/>
            <a:tailEnd/>
          </a:ln>
        </p:spPr>
        <p:txBody>
          <a:bodyPr>
            <a:spAutoFit/>
          </a:bodyPr>
          <a:lstStyle/>
          <a:p>
            <a:pPr eaLnBrk="1" hangingPunct="1">
              <a:defRPr/>
            </a:pPr>
            <a:r>
              <a:rPr lang="pl-PL" sz="1600" b="1" dirty="0">
                <a:latin typeface="Candara" pitchFamily="34" charset="0"/>
                <a:cs typeface="Arial" charset="0"/>
              </a:rPr>
              <a:t>Dla  </a:t>
            </a:r>
            <a:r>
              <a:rPr lang="pl-PL" sz="1600" b="1" dirty="0">
                <a:solidFill>
                  <a:srgbClr val="FFC000"/>
                </a:solidFill>
                <a:effectLst>
                  <a:outerShdw blurRad="38100" dist="38100" dir="2700000" algn="tl">
                    <a:srgbClr val="000000">
                      <a:alpha val="43137"/>
                    </a:srgbClr>
                  </a:outerShdw>
                </a:effectLst>
                <a:latin typeface="Candara" pitchFamily="34" charset="0"/>
                <a:cs typeface="Arial" charset="0"/>
              </a:rPr>
              <a:t>NAUCZYCIELI OBJĘTYCH KARTĄ NAUCZYCIELA </a:t>
            </a:r>
            <a:r>
              <a:rPr lang="pl-PL" sz="1600" b="1" dirty="0">
                <a:latin typeface="Candara" pitchFamily="34" charset="0"/>
                <a:cs typeface="Arial" charset="0"/>
              </a:rPr>
              <a:t>sposób tworzenia Funduszu </a:t>
            </a:r>
            <a:br>
              <a:rPr lang="pl-PL" sz="1600" b="1" dirty="0">
                <a:latin typeface="Candara" pitchFamily="34" charset="0"/>
                <a:cs typeface="Arial" charset="0"/>
              </a:rPr>
            </a:br>
            <a:r>
              <a:rPr lang="pl-PL" sz="1600" b="1" dirty="0">
                <a:latin typeface="Candara" pitchFamily="34" charset="0"/>
                <a:cs typeface="Arial" charset="0"/>
              </a:rPr>
              <a:t>określa art. 53 ust. 1 ustawy z dnia 26 stycznia 1982 r. Karta Nauczyciela</a:t>
            </a:r>
          </a:p>
        </p:txBody>
      </p:sp>
      <p:sp>
        <p:nvSpPr>
          <p:cNvPr id="15363" name="Prostokąt 5">
            <a:extLst>
              <a:ext uri="{FF2B5EF4-FFF2-40B4-BE49-F238E27FC236}">
                <a16:creationId xmlns="" xmlns:a16="http://schemas.microsoft.com/office/drawing/2014/main" id="{267B74D9-4095-4F21-8705-31E234C7AC53}"/>
              </a:ext>
            </a:extLst>
          </p:cNvPr>
          <p:cNvSpPr>
            <a:spLocks noChangeArrowheads="1"/>
          </p:cNvSpPr>
          <p:nvPr/>
        </p:nvSpPr>
        <p:spPr bwMode="auto">
          <a:xfrm>
            <a:off x="357188" y="1357313"/>
            <a:ext cx="8572500" cy="203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pPr>
            <a:r>
              <a:rPr lang="pl-PL" altLang="pl-PL" sz="1400">
                <a:latin typeface="Candara" panose="020E0502030303020204" pitchFamily="34" charset="0"/>
              </a:rPr>
              <a:t>Według wymienionego przepisu, dla nauczycieli dokonuje się corocznie odpisu na zakładowy fundusz świadczeń socjalnych w wysokości, która jest ustalana jako iloczyn:</a:t>
            </a:r>
            <a:br>
              <a:rPr lang="pl-PL" altLang="pl-PL" sz="1400">
                <a:latin typeface="Candara" panose="020E0502030303020204" pitchFamily="34" charset="0"/>
              </a:rPr>
            </a:br>
            <a:r>
              <a:rPr lang="pl-PL" altLang="pl-PL" sz="1400">
                <a:latin typeface="Candara" panose="020E0502030303020204" pitchFamily="34" charset="0"/>
              </a:rPr>
              <a:t>- planowanej, przeciętnej w danym roku kalendarzowym, liczby nauczycieli zatrudnionych w pełnym i niepełnym</a:t>
            </a:r>
            <a:br>
              <a:rPr lang="pl-PL" altLang="pl-PL" sz="1400">
                <a:latin typeface="Candara" panose="020E0502030303020204" pitchFamily="34" charset="0"/>
              </a:rPr>
            </a:br>
            <a:r>
              <a:rPr lang="pl-PL" altLang="pl-PL" sz="1400">
                <a:latin typeface="Candara" panose="020E0502030303020204" pitchFamily="34" charset="0"/>
              </a:rPr>
              <a:t>   wymiarze zajęć (po przeliczeniu na pełny wymiar zajęć) skorygowanej w końcu roku do faktycznej przeciętnej</a:t>
            </a:r>
            <a:br>
              <a:rPr lang="pl-PL" altLang="pl-PL" sz="1400">
                <a:latin typeface="Candara" panose="020E0502030303020204" pitchFamily="34" charset="0"/>
              </a:rPr>
            </a:br>
            <a:r>
              <a:rPr lang="pl-PL" altLang="pl-PL" sz="1400">
                <a:latin typeface="Candara" panose="020E0502030303020204" pitchFamily="34" charset="0"/>
              </a:rPr>
              <a:t>    liczby zatrudnionych nauczycieli (po przeliczeniu na pełny wymiar zajęć) i</a:t>
            </a:r>
            <a:br>
              <a:rPr lang="pl-PL" altLang="pl-PL" sz="1400">
                <a:latin typeface="Candara" panose="020E0502030303020204" pitchFamily="34" charset="0"/>
              </a:rPr>
            </a:br>
            <a:r>
              <a:rPr lang="pl-PL" altLang="pl-PL" sz="1400" b="1">
                <a:solidFill>
                  <a:srgbClr val="FFC000"/>
                </a:solidFill>
                <a:latin typeface="Candara" panose="020E0502030303020204" pitchFamily="34" charset="0"/>
              </a:rPr>
              <a:t>- 110% kwoty bazowej</a:t>
            </a:r>
            <a:r>
              <a:rPr lang="pl-PL" altLang="pl-PL" sz="1400">
                <a:latin typeface="Candara" panose="020E0502030303020204" pitchFamily="34" charset="0"/>
              </a:rPr>
              <a:t>, o której mowa w art. 30 ust. 3 KN, obowiązującej w dniu 1 stycznia danego roku.</a:t>
            </a:r>
          </a:p>
        </p:txBody>
      </p:sp>
      <p:sp>
        <p:nvSpPr>
          <p:cNvPr id="15364" name="Prostokąt 6">
            <a:extLst>
              <a:ext uri="{FF2B5EF4-FFF2-40B4-BE49-F238E27FC236}">
                <a16:creationId xmlns="" xmlns:a16="http://schemas.microsoft.com/office/drawing/2014/main" id="{852E60B4-E3F3-41EB-9E97-F3A021B5E0F8}"/>
              </a:ext>
            </a:extLst>
          </p:cNvPr>
          <p:cNvSpPr>
            <a:spLocks noChangeArrowheads="1"/>
          </p:cNvSpPr>
          <p:nvPr/>
        </p:nvSpPr>
        <p:spPr bwMode="auto">
          <a:xfrm>
            <a:off x="357188" y="4357688"/>
            <a:ext cx="8643937"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lnSpc>
                <a:spcPct val="150000"/>
              </a:lnSpc>
            </a:pPr>
            <a:r>
              <a:rPr lang="pl-PL" altLang="pl-PL" sz="1400">
                <a:latin typeface="Candara" panose="020E0502030303020204" pitchFamily="34" charset="0"/>
              </a:rPr>
              <a:t>dokonuje się odpisu na zakładowy fundusz świadczeń socjalnych w wysokości </a:t>
            </a:r>
            <a:r>
              <a:rPr lang="pl-PL" altLang="pl-PL" sz="1600" b="1">
                <a:solidFill>
                  <a:srgbClr val="FFC000"/>
                </a:solidFill>
                <a:latin typeface="Candara" panose="020E0502030303020204" pitchFamily="34" charset="0"/>
              </a:rPr>
              <a:t>5% pobieranych przez nich emerytur, rent oraz nauczycielskich świadczeń kompensacyjnych </a:t>
            </a:r>
            <a:r>
              <a:rPr lang="pl-PL" altLang="pl-PL" sz="1400">
                <a:latin typeface="Candara" panose="020E0502030303020204" pitchFamily="34" charset="0"/>
              </a:rPr>
              <a:t>(art. 53 ust. 2 Karty Nauczyciela).</a:t>
            </a:r>
          </a:p>
        </p:txBody>
      </p:sp>
      <p:sp>
        <p:nvSpPr>
          <p:cNvPr id="11269" name="Prostokąt 7">
            <a:extLst>
              <a:ext uri="{FF2B5EF4-FFF2-40B4-BE49-F238E27FC236}">
                <a16:creationId xmlns="" xmlns:a16="http://schemas.microsoft.com/office/drawing/2014/main" id="{E2A8B9DB-9CEE-4143-AF28-CAC520E359AA}"/>
              </a:ext>
            </a:extLst>
          </p:cNvPr>
          <p:cNvSpPr>
            <a:spLocks noChangeArrowheads="1"/>
          </p:cNvSpPr>
          <p:nvPr/>
        </p:nvSpPr>
        <p:spPr bwMode="auto">
          <a:xfrm>
            <a:off x="357188" y="3714750"/>
            <a:ext cx="8358187" cy="584200"/>
          </a:xfrm>
          <a:prstGeom prst="rect">
            <a:avLst/>
          </a:prstGeom>
          <a:solidFill>
            <a:srgbClr val="00B050"/>
          </a:solidFill>
          <a:ln w="9525">
            <a:noFill/>
            <a:miter lim="800000"/>
            <a:headEnd/>
            <a:tailEnd/>
          </a:ln>
        </p:spPr>
        <p:txBody>
          <a:bodyPr>
            <a:spAutoFit/>
          </a:bodyPr>
          <a:lstStyle/>
          <a:p>
            <a:pPr eaLnBrk="1" hangingPunct="1">
              <a:defRPr/>
            </a:pPr>
            <a:r>
              <a:rPr lang="pl-PL" sz="1600" b="1" dirty="0">
                <a:latin typeface="Candara" pitchFamily="34" charset="0"/>
                <a:cs typeface="Arial" charset="0"/>
              </a:rPr>
              <a:t>Dla  </a:t>
            </a:r>
            <a:r>
              <a:rPr lang="pl-PL" sz="1600" b="1" dirty="0">
                <a:solidFill>
                  <a:srgbClr val="FFC000"/>
                </a:solidFill>
                <a:effectLst>
                  <a:outerShdw blurRad="38100" dist="38100" dir="2700000" algn="tl">
                    <a:srgbClr val="000000">
                      <a:alpha val="43137"/>
                    </a:srgbClr>
                  </a:outerShdw>
                </a:effectLst>
                <a:latin typeface="Candara" pitchFamily="34" charset="0"/>
                <a:cs typeface="Arial" charset="0"/>
              </a:rPr>
              <a:t>NAUCZYCIELI</a:t>
            </a:r>
            <a:r>
              <a:rPr lang="pl-PL" sz="1600" b="1" dirty="0">
                <a:latin typeface="Candara" pitchFamily="34" charset="0"/>
                <a:cs typeface="Arial" charset="0"/>
              </a:rPr>
              <a:t>  będących emerytami, rencistami </a:t>
            </a:r>
            <a:br>
              <a:rPr lang="pl-PL" sz="1600" b="1" dirty="0">
                <a:latin typeface="Candara" pitchFamily="34" charset="0"/>
                <a:cs typeface="Arial" charset="0"/>
              </a:rPr>
            </a:br>
            <a:r>
              <a:rPr lang="pl-PL" sz="1600" b="1" dirty="0">
                <a:latin typeface="Candara" pitchFamily="34" charset="0"/>
                <a:cs typeface="Arial" charset="0"/>
              </a:rPr>
              <a:t>lub nauczycielami pobierającymi nauczycielskie świadczenie kompensacyjne </a:t>
            </a:r>
            <a:endParaRPr lang="pl-PL" sz="1600" b="1" dirty="0">
              <a:latin typeface="Tw Cen MT" pitchFamily="34" charset="-18"/>
              <a:cs typeface="Arial" charset="0"/>
            </a:endParaRPr>
          </a:p>
        </p:txBody>
      </p:sp>
      <p:sp>
        <p:nvSpPr>
          <p:cNvPr id="15366" name="Podtytuł 2">
            <a:extLst>
              <a:ext uri="{FF2B5EF4-FFF2-40B4-BE49-F238E27FC236}">
                <a16:creationId xmlns="" xmlns:a16="http://schemas.microsoft.com/office/drawing/2014/main" id="{46D0D6AD-B954-4124-A697-39526AB85030}"/>
              </a:ext>
            </a:extLst>
          </p:cNvPr>
          <p:cNvSpPr>
            <a:spLocks noGrp="1"/>
          </p:cNvSpPr>
          <p:nvPr>
            <p:ph type="subTitle" idx="1"/>
          </p:nvPr>
        </p:nvSpPr>
        <p:spPr>
          <a:xfrm>
            <a:off x="1371600" y="3556000"/>
            <a:ext cx="6400800" cy="1473200"/>
          </a:xfrm>
        </p:spPr>
        <p:txBody>
          <a:bodyPr/>
          <a:lstStyle/>
          <a:p>
            <a:pPr eaLnBrk="1" hangingPunct="1"/>
            <a:r>
              <a:rPr lang="pl-PL" altLang="pl-PL"/>
              <a:t>   </a:t>
            </a:r>
          </a:p>
        </p:txBody>
      </p:sp>
      <p:sp>
        <p:nvSpPr>
          <p:cNvPr id="15367" name="Prostokąt 13">
            <a:extLst>
              <a:ext uri="{FF2B5EF4-FFF2-40B4-BE49-F238E27FC236}">
                <a16:creationId xmlns="" xmlns:a16="http://schemas.microsoft.com/office/drawing/2014/main" id="{25FBC619-3ACB-4F4D-AEDC-A196DB6136EC}"/>
              </a:ext>
            </a:extLst>
          </p:cNvPr>
          <p:cNvSpPr>
            <a:spLocks noChangeArrowheads="1"/>
          </p:cNvSpPr>
          <p:nvPr/>
        </p:nvSpPr>
        <p:spPr bwMode="auto">
          <a:xfrm>
            <a:off x="2643188" y="62150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dirty="0">
                <a:solidFill>
                  <a:srgbClr val="002060"/>
                </a:solidFill>
                <a:latin typeface="Tw Cen MT" panose="020B0602020104020603" pitchFamily="34" charset="0"/>
              </a:rPr>
              <a:t>ZAKŁADOWY FUNDUSZ ŚWIADCZEŃ SOCJALNYCH W </a:t>
            </a:r>
            <a:r>
              <a:rPr lang="pl-PL" altLang="pl-PL" b="1" dirty="0" smtClean="0">
                <a:solidFill>
                  <a:srgbClr val="002060"/>
                </a:solidFill>
                <a:latin typeface="Tw Cen MT" panose="020B0602020104020603" pitchFamily="34" charset="0"/>
              </a:rPr>
              <a:t>2020 </a:t>
            </a:r>
            <a:r>
              <a:rPr lang="pl-PL" altLang="pl-PL" b="1" dirty="0">
                <a:solidFill>
                  <a:srgbClr val="002060"/>
                </a:solidFill>
                <a:latin typeface="Tw Cen MT" panose="020B0602020104020603" pitchFamily="34" charset="0"/>
              </a:rPr>
              <a:t>r. </a:t>
            </a:r>
            <a:endParaRPr lang="pl-PL" altLang="pl-PL" dirty="0">
              <a:solidFill>
                <a:srgbClr val="002060"/>
              </a:solidFill>
              <a:latin typeface="Tw Cen MT" panose="020B0602020104020603" pitchFamily="34" charset="0"/>
            </a:endParaRPr>
          </a:p>
        </p:txBody>
      </p:sp>
      <p:grpSp>
        <p:nvGrpSpPr>
          <p:cNvPr id="15368" name="Grupa 10">
            <a:extLst>
              <a:ext uri="{FF2B5EF4-FFF2-40B4-BE49-F238E27FC236}">
                <a16:creationId xmlns="" xmlns:a16="http://schemas.microsoft.com/office/drawing/2014/main" id="{942C62F0-335C-4AF6-96CE-616556CDA95D}"/>
              </a:ext>
            </a:extLst>
          </p:cNvPr>
          <p:cNvGrpSpPr>
            <a:grpSpLocks/>
          </p:cNvGrpSpPr>
          <p:nvPr/>
        </p:nvGrpSpPr>
        <p:grpSpPr bwMode="auto">
          <a:xfrm>
            <a:off x="214313" y="6223000"/>
            <a:ext cx="1857375" cy="646113"/>
            <a:chOff x="214282" y="6072206"/>
            <a:chExt cx="1857388" cy="646331"/>
          </a:xfrm>
        </p:grpSpPr>
        <p:sp>
          <p:nvSpPr>
            <p:cNvPr id="12" name="pole tekstowe 11">
              <a:extLst>
                <a:ext uri="{FF2B5EF4-FFF2-40B4-BE49-F238E27FC236}">
                  <a16:creationId xmlns="" xmlns:a16="http://schemas.microsoft.com/office/drawing/2014/main" id="{E09305A9-8118-47ED-AE1A-BBF6F552DCA7}"/>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15370" name="Picture 2" descr="http://znp.olsztyn.pl/znp_logo.gif">
              <a:extLst>
                <a:ext uri="{FF2B5EF4-FFF2-40B4-BE49-F238E27FC236}">
                  <a16:creationId xmlns="" xmlns:a16="http://schemas.microsoft.com/office/drawing/2014/main" id="{637CAFA9-44C7-43ED-AAE0-E7E92790D0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Prostokąt 4">
            <a:extLst>
              <a:ext uri="{FF2B5EF4-FFF2-40B4-BE49-F238E27FC236}">
                <a16:creationId xmlns="" xmlns:a16="http://schemas.microsoft.com/office/drawing/2014/main" id="{474D343C-C3C6-4EB7-84F1-C749A189C373}"/>
              </a:ext>
            </a:extLst>
          </p:cNvPr>
          <p:cNvSpPr>
            <a:spLocks noChangeArrowheads="1"/>
          </p:cNvSpPr>
          <p:nvPr/>
        </p:nvSpPr>
        <p:spPr bwMode="auto">
          <a:xfrm>
            <a:off x="433706" y="3550999"/>
            <a:ext cx="8207375" cy="708025"/>
          </a:xfrm>
          <a:prstGeom prst="rect">
            <a:avLst/>
          </a:prstGeom>
          <a:solidFill>
            <a:srgbClr val="00B050"/>
          </a:solidFill>
          <a:ln w="9525">
            <a:noFill/>
            <a:miter lim="800000"/>
            <a:headEnd/>
            <a:tailEnd/>
          </a:ln>
        </p:spPr>
        <p:txBody>
          <a:bodyPr>
            <a:spAutoFit/>
          </a:bodyPr>
          <a:lstStyle/>
          <a:p>
            <a:pPr eaLnBrk="1" hangingPunct="1">
              <a:defRPr/>
            </a:pPr>
            <a:r>
              <a:rPr lang="pl-PL" sz="2000" b="1" dirty="0">
                <a:latin typeface="Candara" pitchFamily="34" charset="0"/>
                <a:cs typeface="Arial" charset="0"/>
              </a:rPr>
              <a:t>Odpis na Fundusz dla </a:t>
            </a:r>
            <a:r>
              <a:rPr lang="pl-PL" sz="2000" b="1" dirty="0">
                <a:solidFill>
                  <a:srgbClr val="FFC000"/>
                </a:solidFill>
                <a:effectLst>
                  <a:outerShdw blurRad="38100" dist="38100" dir="2700000" algn="tl">
                    <a:srgbClr val="000000">
                      <a:alpha val="43137"/>
                    </a:srgbClr>
                  </a:outerShdw>
                </a:effectLst>
                <a:latin typeface="Candara" pitchFamily="34" charset="0"/>
                <a:cs typeface="Arial" charset="0"/>
              </a:rPr>
              <a:t>NAUCZYCIELA</a:t>
            </a:r>
            <a:r>
              <a:rPr lang="pl-PL" sz="2000" b="1" dirty="0">
                <a:solidFill>
                  <a:srgbClr val="C00000"/>
                </a:solidFill>
                <a:latin typeface="Candara" pitchFamily="34" charset="0"/>
                <a:cs typeface="Arial" charset="0"/>
              </a:rPr>
              <a:t> </a:t>
            </a:r>
            <a:r>
              <a:rPr lang="pl-PL" sz="2000" b="1" dirty="0">
                <a:latin typeface="Candara" pitchFamily="34" charset="0"/>
                <a:cs typeface="Arial" charset="0"/>
              </a:rPr>
              <a:t>zatrudnionego w pełnym wymiarze zajęć wynosi więc w </a:t>
            </a:r>
            <a:r>
              <a:rPr lang="pl-PL" sz="2000" b="1" dirty="0" smtClean="0">
                <a:latin typeface="Candara" pitchFamily="34" charset="0"/>
                <a:cs typeface="Arial" charset="0"/>
              </a:rPr>
              <a:t>2020: </a:t>
            </a:r>
            <a:endParaRPr lang="pl-PL" sz="2000" b="1" dirty="0">
              <a:latin typeface="Candara" pitchFamily="34" charset="0"/>
              <a:cs typeface="Arial" charset="0"/>
            </a:endParaRPr>
          </a:p>
        </p:txBody>
      </p:sp>
      <p:sp>
        <p:nvSpPr>
          <p:cNvPr id="13315" name="Prostokąt 5">
            <a:extLst>
              <a:ext uri="{FF2B5EF4-FFF2-40B4-BE49-F238E27FC236}">
                <a16:creationId xmlns="" xmlns:a16="http://schemas.microsoft.com/office/drawing/2014/main" id="{AA5BD234-EE87-4D6F-BE59-55C6C52E0AA2}"/>
              </a:ext>
            </a:extLst>
          </p:cNvPr>
          <p:cNvSpPr>
            <a:spLocks noChangeArrowheads="1"/>
          </p:cNvSpPr>
          <p:nvPr/>
        </p:nvSpPr>
        <p:spPr bwMode="auto">
          <a:xfrm>
            <a:off x="500063" y="214313"/>
            <a:ext cx="8143875" cy="1200329"/>
          </a:xfrm>
          <a:prstGeom prst="rect">
            <a:avLst/>
          </a:prstGeom>
          <a:solidFill>
            <a:srgbClr val="00B050"/>
          </a:solidFill>
          <a:ln w="9525">
            <a:noFill/>
            <a:miter lim="800000"/>
            <a:headEnd/>
            <a:tailEnd/>
          </a:ln>
        </p:spPr>
        <p:txBody>
          <a:bodyPr>
            <a:spAutoFit/>
          </a:bodyPr>
          <a:lstStyle/>
          <a:p>
            <a:pPr eaLnBrk="1" hangingPunct="1">
              <a:defRPr/>
            </a:pPr>
            <a:r>
              <a:rPr lang="pl-PL" b="1" dirty="0" smtClean="0">
                <a:latin typeface="Candara" pitchFamily="34" charset="0"/>
                <a:cs typeface="Arial" charset="0"/>
              </a:rPr>
              <a:t> Projekt </a:t>
            </a:r>
            <a:r>
              <a:rPr lang="pl-PL" b="1" dirty="0">
                <a:latin typeface="Candara" pitchFamily="34" charset="0"/>
                <a:cs typeface="Arial" charset="0"/>
              </a:rPr>
              <a:t>u</a:t>
            </a:r>
            <a:r>
              <a:rPr lang="pl-PL" b="1" dirty="0" smtClean="0">
                <a:latin typeface="Candara" pitchFamily="34" charset="0"/>
                <a:cs typeface="Arial" charset="0"/>
              </a:rPr>
              <a:t>stawy </a:t>
            </a:r>
            <a:r>
              <a:rPr lang="pl-PL" b="1" dirty="0" err="1" smtClean="0">
                <a:latin typeface="Candara" pitchFamily="34" charset="0"/>
                <a:cs typeface="Arial" charset="0"/>
              </a:rPr>
              <a:t>okokołobudżetowej</a:t>
            </a:r>
            <a:r>
              <a:rPr lang="pl-PL" b="1" dirty="0" smtClean="0">
                <a:latin typeface="Candara" pitchFamily="34" charset="0"/>
                <a:cs typeface="Arial" charset="0"/>
              </a:rPr>
              <a:t> </a:t>
            </a:r>
            <a:r>
              <a:rPr lang="pl-PL" b="1" dirty="0">
                <a:latin typeface="Candara" pitchFamily="34" charset="0"/>
                <a:cs typeface="Arial" charset="0"/>
              </a:rPr>
              <a:t>na rok </a:t>
            </a:r>
            <a:r>
              <a:rPr lang="pl-PL" b="1" dirty="0" smtClean="0">
                <a:latin typeface="Candara" pitchFamily="34" charset="0"/>
                <a:cs typeface="Arial" charset="0"/>
              </a:rPr>
              <a:t>2020 </a:t>
            </a:r>
            <a:r>
              <a:rPr lang="pl-PL" b="1" dirty="0">
                <a:latin typeface="Candara" pitchFamily="34" charset="0"/>
                <a:cs typeface="Arial" charset="0"/>
              </a:rPr>
              <a:t/>
            </a:r>
            <a:br>
              <a:rPr lang="pl-PL" b="1" dirty="0">
                <a:latin typeface="Candara" pitchFamily="34" charset="0"/>
                <a:cs typeface="Arial" charset="0"/>
              </a:rPr>
            </a:br>
            <a:r>
              <a:rPr lang="pl-PL" b="1" dirty="0">
                <a:latin typeface="Candara" pitchFamily="34" charset="0"/>
                <a:cs typeface="Arial" charset="0"/>
              </a:rPr>
              <a:t>w związku z art. 30 ust. 3 ustawy - Karta Nauczyciela, </a:t>
            </a:r>
            <a:br>
              <a:rPr lang="pl-PL" b="1" dirty="0">
                <a:latin typeface="Candara" pitchFamily="34" charset="0"/>
                <a:cs typeface="Arial" charset="0"/>
              </a:rPr>
            </a:br>
            <a:r>
              <a:rPr lang="pl-PL" b="1" dirty="0" smtClean="0">
                <a:latin typeface="Candara" pitchFamily="34" charset="0"/>
                <a:cs typeface="Arial" charset="0"/>
              </a:rPr>
              <a:t>zakłada podniesieni </a:t>
            </a:r>
            <a:r>
              <a:rPr lang="pl-PL" b="1" dirty="0" smtClean="0">
                <a:solidFill>
                  <a:srgbClr val="FFC000"/>
                </a:solidFill>
                <a:effectLst>
                  <a:outerShdw blurRad="38100" dist="38100" dir="2700000" algn="tl">
                    <a:srgbClr val="000000">
                      <a:alpha val="43137"/>
                    </a:srgbClr>
                  </a:outerShdw>
                </a:effectLst>
                <a:latin typeface="Candara" pitchFamily="34" charset="0"/>
                <a:cs typeface="Arial" charset="0"/>
              </a:rPr>
              <a:t>KWOTY BAZOWEJ </a:t>
            </a:r>
            <a:r>
              <a:rPr lang="pl-PL" b="1" dirty="0">
                <a:latin typeface="Candara" pitchFamily="34" charset="0"/>
                <a:cs typeface="Arial" charset="0"/>
              </a:rPr>
              <a:t>dla nauczycieli: </a:t>
            </a:r>
            <a:br>
              <a:rPr lang="pl-PL" b="1" dirty="0">
                <a:latin typeface="Candara" pitchFamily="34" charset="0"/>
                <a:cs typeface="Arial" charset="0"/>
              </a:rPr>
            </a:br>
            <a:r>
              <a:rPr lang="pl-PL" b="1" dirty="0" smtClean="0">
                <a:latin typeface="Candara" pitchFamily="34" charset="0"/>
                <a:cs typeface="Arial" charset="0"/>
              </a:rPr>
              <a:t>z </a:t>
            </a:r>
            <a:r>
              <a:rPr lang="pl-PL" b="1" dirty="0">
                <a:latin typeface="Candara" pitchFamily="34" charset="0"/>
                <a:cs typeface="Arial" charset="0"/>
              </a:rPr>
              <a:t>:  </a:t>
            </a:r>
            <a:r>
              <a:rPr lang="pl-PL" b="1" dirty="0">
                <a:solidFill>
                  <a:srgbClr val="FFC000"/>
                </a:solidFill>
                <a:latin typeface="Candara" pitchFamily="34" charset="0"/>
                <a:cs typeface="Arial" charset="0"/>
              </a:rPr>
              <a:t>wysokości 2717,59 zł ( 1 stycznia 2013r</a:t>
            </a:r>
            <a:r>
              <a:rPr lang="pl-PL" b="1" dirty="0" smtClean="0">
                <a:solidFill>
                  <a:srgbClr val="FFC000"/>
                </a:solidFill>
                <a:latin typeface="Candara" pitchFamily="34" charset="0"/>
                <a:cs typeface="Arial" charset="0"/>
              </a:rPr>
              <a:t>.)  do kwoty bazowej.  2752,92 zł</a:t>
            </a:r>
            <a:endParaRPr lang="pl-PL" b="1" dirty="0">
              <a:solidFill>
                <a:srgbClr val="FFC000"/>
              </a:solidFill>
              <a:latin typeface="Candara" pitchFamily="34" charset="0"/>
              <a:cs typeface="Arial" charset="0"/>
            </a:endParaRPr>
          </a:p>
        </p:txBody>
      </p:sp>
      <p:sp>
        <p:nvSpPr>
          <p:cNvPr id="7" name="Prostokąt 6">
            <a:extLst>
              <a:ext uri="{FF2B5EF4-FFF2-40B4-BE49-F238E27FC236}">
                <a16:creationId xmlns="" xmlns:a16="http://schemas.microsoft.com/office/drawing/2014/main" id="{01A70FA3-2085-4BB7-BF7E-E961A4C7FE22}"/>
              </a:ext>
            </a:extLst>
          </p:cNvPr>
          <p:cNvSpPr/>
          <p:nvPr/>
        </p:nvSpPr>
        <p:spPr>
          <a:xfrm>
            <a:off x="500063" y="1928813"/>
            <a:ext cx="8143875" cy="646112"/>
          </a:xfrm>
          <a:prstGeom prst="rect">
            <a:avLst/>
          </a:prstGeom>
          <a:solidFill>
            <a:srgbClr val="00B050"/>
          </a:solidFill>
        </p:spPr>
        <p:txBody>
          <a:bodyPr>
            <a:spAutoFit/>
          </a:bodyPr>
          <a:lstStyle/>
          <a:p>
            <a:pPr eaLnBrk="1" fontAlgn="auto" hangingPunct="1">
              <a:spcBef>
                <a:spcPts val="0"/>
              </a:spcBef>
              <a:spcAft>
                <a:spcPts val="0"/>
              </a:spcAft>
              <a:defRPr/>
            </a:pPr>
            <a:r>
              <a:rPr lang="pl-PL" b="1" dirty="0" smtClean="0">
                <a:latin typeface="Candara" pitchFamily="34" charset="0"/>
                <a:cs typeface="+mn-cs"/>
              </a:rPr>
              <a:t> </a:t>
            </a:r>
            <a:r>
              <a:rPr lang="pl-PL" b="1" dirty="0">
                <a:solidFill>
                  <a:srgbClr val="FFC000"/>
                </a:solidFill>
                <a:effectLst>
                  <a:outerShdw blurRad="38100" dist="38100" dir="2700000" algn="tl">
                    <a:srgbClr val="000000">
                      <a:alpha val="43137"/>
                    </a:srgbClr>
                  </a:outerShdw>
                </a:effectLst>
                <a:latin typeface="Candara" pitchFamily="34" charset="0"/>
                <a:cs typeface="+mn-cs"/>
              </a:rPr>
              <a:t>KWOTĄ BAZOWĄ DLA NAUCZYCIELI </a:t>
            </a:r>
            <a:r>
              <a:rPr lang="pl-PL" b="1" dirty="0">
                <a:latin typeface="Candara" pitchFamily="34" charset="0"/>
                <a:cs typeface="+mn-cs"/>
              </a:rPr>
              <a:t>stanowiącą podstawę kształtowania wysokości odpisu na zakładowy fundusz świadczeń w roku </a:t>
            </a:r>
            <a:r>
              <a:rPr lang="pl-PL" b="1" dirty="0" smtClean="0">
                <a:latin typeface="Candara" pitchFamily="34" charset="0"/>
                <a:cs typeface="+mn-cs"/>
              </a:rPr>
              <a:t>2020 </a:t>
            </a:r>
            <a:r>
              <a:rPr lang="pl-PL" b="1" dirty="0">
                <a:latin typeface="Candara" pitchFamily="34" charset="0"/>
                <a:cs typeface="+mn-cs"/>
              </a:rPr>
              <a:t>jest kwota :</a:t>
            </a:r>
          </a:p>
        </p:txBody>
      </p:sp>
      <p:sp>
        <p:nvSpPr>
          <p:cNvPr id="9" name="Prostokąt 8">
            <a:extLst>
              <a:ext uri="{FF2B5EF4-FFF2-40B4-BE49-F238E27FC236}">
                <a16:creationId xmlns="" xmlns:a16="http://schemas.microsoft.com/office/drawing/2014/main" id="{AE80B0F6-F859-4847-AD0F-6B097B61FFE6}"/>
              </a:ext>
            </a:extLst>
          </p:cNvPr>
          <p:cNvSpPr/>
          <p:nvPr/>
        </p:nvSpPr>
        <p:spPr>
          <a:xfrm>
            <a:off x="500063" y="4653136"/>
            <a:ext cx="7775473" cy="101566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fontAlgn="auto" hangingPunct="1">
              <a:spcBef>
                <a:spcPts val="0"/>
              </a:spcBef>
              <a:spcAft>
                <a:spcPts val="0"/>
              </a:spcAft>
              <a:defRPr/>
            </a:pPr>
            <a:r>
              <a:rPr lang="pl-PL"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2.989,35</a:t>
            </a:r>
            <a:r>
              <a:rPr lang="pl-PL"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 </a:t>
            </a:r>
            <a:r>
              <a:rPr lang="pl-PL"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mn-cs"/>
              </a:rPr>
              <a:t>zł  3.028,21zł.</a:t>
            </a:r>
            <a:endParaRPr lang="pl-PL"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mn-lt"/>
              <a:cs typeface="+mn-cs"/>
            </a:endParaRPr>
          </a:p>
        </p:txBody>
      </p:sp>
      <p:sp>
        <p:nvSpPr>
          <p:cNvPr id="16390" name="Prostokąt 9">
            <a:extLst>
              <a:ext uri="{FF2B5EF4-FFF2-40B4-BE49-F238E27FC236}">
                <a16:creationId xmlns="" xmlns:a16="http://schemas.microsoft.com/office/drawing/2014/main" id="{347B207D-6F42-40E3-A60B-9FC1686505DD}"/>
              </a:ext>
            </a:extLst>
          </p:cNvPr>
          <p:cNvSpPr>
            <a:spLocks noChangeArrowheads="1"/>
          </p:cNvSpPr>
          <p:nvPr/>
        </p:nvSpPr>
        <p:spPr bwMode="auto">
          <a:xfrm>
            <a:off x="2643188" y="62150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dirty="0">
                <a:solidFill>
                  <a:srgbClr val="002060"/>
                </a:solidFill>
                <a:latin typeface="Tw Cen MT" panose="020B0602020104020603" pitchFamily="34" charset="0"/>
              </a:rPr>
              <a:t>ZAKŁADOWY FUNDUSZ ŚWIADCZEŃ SOCJALNYCH W </a:t>
            </a:r>
            <a:r>
              <a:rPr lang="pl-PL" altLang="pl-PL" b="1" dirty="0" smtClean="0">
                <a:solidFill>
                  <a:srgbClr val="002060"/>
                </a:solidFill>
                <a:latin typeface="Tw Cen MT" panose="020B0602020104020603" pitchFamily="34" charset="0"/>
              </a:rPr>
              <a:t>2020 </a:t>
            </a:r>
            <a:r>
              <a:rPr lang="pl-PL" altLang="pl-PL" b="1" dirty="0">
                <a:solidFill>
                  <a:srgbClr val="002060"/>
                </a:solidFill>
                <a:latin typeface="Tw Cen MT" panose="020B0602020104020603" pitchFamily="34" charset="0"/>
              </a:rPr>
              <a:t>r. </a:t>
            </a:r>
            <a:endParaRPr lang="pl-PL" altLang="pl-PL" dirty="0">
              <a:solidFill>
                <a:srgbClr val="002060"/>
              </a:solidFill>
              <a:latin typeface="Tw Cen MT" panose="020B0602020104020603" pitchFamily="34" charset="0"/>
            </a:endParaRPr>
          </a:p>
        </p:txBody>
      </p:sp>
      <p:sp>
        <p:nvSpPr>
          <p:cNvPr id="10" name="Prostokąt 9">
            <a:extLst>
              <a:ext uri="{FF2B5EF4-FFF2-40B4-BE49-F238E27FC236}">
                <a16:creationId xmlns="" xmlns:a16="http://schemas.microsoft.com/office/drawing/2014/main" id="{7A192AD0-AF50-4B69-A516-01A71D86ADB7}"/>
              </a:ext>
            </a:extLst>
          </p:cNvPr>
          <p:cNvSpPr/>
          <p:nvPr/>
        </p:nvSpPr>
        <p:spPr>
          <a:xfrm>
            <a:off x="500063" y="2574925"/>
            <a:ext cx="7672337" cy="1015663"/>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defRPr/>
            </a:pPr>
            <a:r>
              <a:rPr lang="pl-PL"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rPr>
              <a:t>2.717,59 </a:t>
            </a:r>
            <a:r>
              <a:rPr lang="pl-PL" sz="60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rPr>
              <a:t>zł – 2752,92 zł</a:t>
            </a:r>
            <a:endParaRPr lang="pl-PL" sz="60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endParaRPr>
          </a:p>
        </p:txBody>
      </p:sp>
      <p:grpSp>
        <p:nvGrpSpPr>
          <p:cNvPr id="16392" name="Grupa 11">
            <a:extLst>
              <a:ext uri="{FF2B5EF4-FFF2-40B4-BE49-F238E27FC236}">
                <a16:creationId xmlns="" xmlns:a16="http://schemas.microsoft.com/office/drawing/2014/main" id="{707DC45D-0562-418D-84CE-32501F33E8E8}"/>
              </a:ext>
            </a:extLst>
          </p:cNvPr>
          <p:cNvGrpSpPr>
            <a:grpSpLocks/>
          </p:cNvGrpSpPr>
          <p:nvPr/>
        </p:nvGrpSpPr>
        <p:grpSpPr bwMode="auto">
          <a:xfrm>
            <a:off x="214313" y="6223000"/>
            <a:ext cx="1857375" cy="646113"/>
            <a:chOff x="214282" y="6072206"/>
            <a:chExt cx="1857388" cy="646331"/>
          </a:xfrm>
        </p:grpSpPr>
        <p:sp>
          <p:nvSpPr>
            <p:cNvPr id="13" name="pole tekstowe 12">
              <a:extLst>
                <a:ext uri="{FF2B5EF4-FFF2-40B4-BE49-F238E27FC236}">
                  <a16:creationId xmlns="" xmlns:a16="http://schemas.microsoft.com/office/drawing/2014/main" id="{5F865FF6-BE3A-47EB-B43B-7035A7BEDEAD}"/>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16394" name="Picture 2" descr="http://znp.olsztyn.pl/znp_logo.gif">
              <a:extLst>
                <a:ext uri="{FF2B5EF4-FFF2-40B4-BE49-F238E27FC236}">
                  <a16:creationId xmlns="" xmlns:a16="http://schemas.microsoft.com/office/drawing/2014/main" id="{55E4FED7-FB61-4E5E-BD9E-50CD0D950F3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Prostokąt 4">
            <a:extLst>
              <a:ext uri="{FF2B5EF4-FFF2-40B4-BE49-F238E27FC236}">
                <a16:creationId xmlns="" xmlns:a16="http://schemas.microsoft.com/office/drawing/2014/main" id="{C4957D6E-D2CE-4C05-9DFC-57BF38B42669}"/>
              </a:ext>
            </a:extLst>
          </p:cNvPr>
          <p:cNvSpPr>
            <a:spLocks noChangeArrowheads="1"/>
          </p:cNvSpPr>
          <p:nvPr/>
        </p:nvSpPr>
        <p:spPr bwMode="auto">
          <a:xfrm>
            <a:off x="323850" y="260350"/>
            <a:ext cx="8501063" cy="338138"/>
          </a:xfrm>
          <a:prstGeom prst="rect">
            <a:avLst/>
          </a:prstGeom>
          <a:solidFill>
            <a:srgbClr val="00B050"/>
          </a:solidFill>
          <a:ln w="9525">
            <a:noFill/>
            <a:miter lim="800000"/>
            <a:headEnd/>
            <a:tailEnd/>
          </a:ln>
        </p:spPr>
        <p:txBody>
          <a:bodyPr>
            <a:spAutoFit/>
          </a:bodyPr>
          <a:lstStyle/>
          <a:p>
            <a:pPr eaLnBrk="1" hangingPunct="1">
              <a:defRPr/>
            </a:pPr>
            <a:r>
              <a:rPr lang="pl-PL" sz="1600" b="1" dirty="0">
                <a:latin typeface="Candara" pitchFamily="34" charset="0"/>
                <a:cs typeface="Arial" charset="0"/>
              </a:rPr>
              <a:t>Odpis na ZFŚS dla  </a:t>
            </a:r>
            <a:r>
              <a:rPr lang="pl-PL" sz="1600" b="1" dirty="0">
                <a:solidFill>
                  <a:srgbClr val="FFC000"/>
                </a:solidFill>
                <a:effectLst>
                  <a:outerShdw blurRad="38100" dist="38100" dir="2700000" algn="tl">
                    <a:srgbClr val="000000">
                      <a:alpha val="43137"/>
                    </a:srgbClr>
                  </a:outerShdw>
                </a:effectLst>
                <a:latin typeface="Candara" pitchFamily="34" charset="0"/>
                <a:cs typeface="Arial" charset="0"/>
              </a:rPr>
              <a:t>PRACOWNIKÓW NIEPEDAGOGICZNYCH</a:t>
            </a:r>
            <a:endParaRPr lang="pl-PL" sz="1600" b="1" dirty="0">
              <a:latin typeface="Candara" pitchFamily="34" charset="0"/>
              <a:cs typeface="Arial" charset="0"/>
            </a:endParaRPr>
          </a:p>
        </p:txBody>
      </p:sp>
      <p:sp>
        <p:nvSpPr>
          <p:cNvPr id="11267" name="Prostokąt 5">
            <a:extLst>
              <a:ext uri="{FF2B5EF4-FFF2-40B4-BE49-F238E27FC236}">
                <a16:creationId xmlns="" xmlns:a16="http://schemas.microsoft.com/office/drawing/2014/main" id="{40E7631E-2AD5-4199-A407-FBEDFD8F5549}"/>
              </a:ext>
            </a:extLst>
          </p:cNvPr>
          <p:cNvSpPr>
            <a:spLocks noChangeArrowheads="1"/>
          </p:cNvSpPr>
          <p:nvPr/>
        </p:nvSpPr>
        <p:spPr bwMode="auto">
          <a:xfrm>
            <a:off x="323850" y="692150"/>
            <a:ext cx="8572500" cy="831850"/>
          </a:xfrm>
          <a:prstGeom prst="rect">
            <a:avLst/>
          </a:prstGeom>
          <a:noFill/>
          <a:ln w="9525">
            <a:noFill/>
            <a:miter lim="800000"/>
            <a:headEnd/>
            <a:tailEnd/>
          </a:ln>
        </p:spPr>
        <p:txBody>
          <a:bodyPr>
            <a:spAutoFit/>
          </a:bodyPr>
          <a:lstStyle/>
          <a:p>
            <a:pPr eaLnBrk="1" hangingPunct="1">
              <a:defRPr/>
            </a:pPr>
            <a:r>
              <a:rPr lang="pl-PL" sz="1600" dirty="0">
                <a:latin typeface="Candara" pitchFamily="34" charset="0"/>
                <a:cs typeface="Arial" charset="0"/>
              </a:rPr>
              <a:t>odpis podstawowy na jednego zatrudnionego  pracownika nie będącego nauczycielem nalicza się jako iloczyn: </a:t>
            </a:r>
            <a:br>
              <a:rPr lang="pl-PL" sz="1600" dirty="0">
                <a:latin typeface="Candara" pitchFamily="34" charset="0"/>
                <a:cs typeface="Arial" charset="0"/>
              </a:rPr>
            </a:br>
            <a:r>
              <a:rPr lang="pl-PL" sz="1600" b="1" dirty="0">
                <a:solidFill>
                  <a:srgbClr val="FFC000"/>
                </a:solidFill>
                <a:latin typeface="Candara" pitchFamily="34" charset="0"/>
                <a:cs typeface="Arial" charset="0"/>
              </a:rPr>
              <a:t>przeciętnego  miesięczne go wynagrodzenia w gospodarce</a:t>
            </a:r>
            <a:r>
              <a:rPr lang="pl-PL" sz="1600" b="1" dirty="0">
                <a:solidFill>
                  <a:srgbClr val="FFC000"/>
                </a:solidFill>
                <a:effectLst>
                  <a:outerShdw blurRad="38100" dist="38100" dir="2700000" algn="tl">
                    <a:srgbClr val="000000">
                      <a:alpha val="43137"/>
                    </a:srgbClr>
                  </a:outerShdw>
                </a:effectLst>
                <a:latin typeface="Candara" pitchFamily="34" charset="0"/>
                <a:cs typeface="Arial" charset="0"/>
              </a:rPr>
              <a:t>  x  37,5%</a:t>
            </a:r>
            <a:endParaRPr lang="pl-PL" sz="1600" b="1" dirty="0">
              <a:solidFill>
                <a:srgbClr val="FFC000"/>
              </a:solidFill>
              <a:latin typeface="Candara" pitchFamily="34" charset="0"/>
              <a:cs typeface="Arial" charset="0"/>
            </a:endParaRPr>
          </a:p>
        </p:txBody>
      </p:sp>
      <p:sp>
        <p:nvSpPr>
          <p:cNvPr id="11269" name="Prostokąt 7">
            <a:extLst>
              <a:ext uri="{FF2B5EF4-FFF2-40B4-BE49-F238E27FC236}">
                <a16:creationId xmlns="" xmlns:a16="http://schemas.microsoft.com/office/drawing/2014/main" id="{C5FA9800-73C1-4274-9FEA-ECEE1C57596B}"/>
              </a:ext>
            </a:extLst>
          </p:cNvPr>
          <p:cNvSpPr>
            <a:spLocks noChangeArrowheads="1"/>
          </p:cNvSpPr>
          <p:nvPr/>
        </p:nvSpPr>
        <p:spPr bwMode="auto">
          <a:xfrm>
            <a:off x="323850" y="2276475"/>
            <a:ext cx="8496300" cy="584200"/>
          </a:xfrm>
          <a:prstGeom prst="rect">
            <a:avLst/>
          </a:prstGeom>
          <a:solidFill>
            <a:srgbClr val="00B050"/>
          </a:solidFill>
          <a:ln w="9525">
            <a:noFill/>
            <a:miter lim="800000"/>
            <a:headEnd/>
            <a:tailEnd/>
          </a:ln>
        </p:spPr>
        <p:txBody>
          <a:bodyPr>
            <a:spAutoFit/>
          </a:bodyPr>
          <a:lstStyle/>
          <a:p>
            <a:pPr eaLnBrk="1" hangingPunct="1">
              <a:defRPr/>
            </a:pPr>
            <a:r>
              <a:rPr lang="pl-PL" sz="1600" b="1" dirty="0">
                <a:effectLst>
                  <a:outerShdw blurRad="38100" dist="38100" dir="2700000" algn="tl">
                    <a:srgbClr val="000000">
                      <a:alpha val="43137"/>
                    </a:srgbClr>
                  </a:outerShdw>
                </a:effectLst>
                <a:latin typeface="Candara" pitchFamily="34" charset="0"/>
                <a:cs typeface="Arial" charset="0"/>
              </a:rPr>
              <a:t>Odpis dla emerytów i rencistów </a:t>
            </a:r>
            <a:r>
              <a:rPr lang="pl-PL" sz="1600" b="1" dirty="0">
                <a:solidFill>
                  <a:srgbClr val="FFC000"/>
                </a:solidFill>
                <a:effectLst>
                  <a:outerShdw blurRad="38100" dist="38100" dir="2700000" algn="tl">
                    <a:srgbClr val="000000">
                      <a:alpha val="43137"/>
                    </a:srgbClr>
                  </a:outerShdw>
                </a:effectLst>
                <a:latin typeface="Candara" pitchFamily="34" charset="0"/>
                <a:cs typeface="Arial" charset="0"/>
              </a:rPr>
              <a:t>PRACOWNIKÓW NIEBĘDĄCYCH NAUCZYCIELAMI fakultatywnie</a:t>
            </a:r>
            <a:endParaRPr lang="pl-PL" sz="1600" b="1" dirty="0">
              <a:solidFill>
                <a:srgbClr val="FFC000"/>
              </a:solidFill>
              <a:effectLst>
                <a:outerShdw blurRad="38100" dist="38100" dir="2700000" algn="tl">
                  <a:srgbClr val="000000">
                    <a:alpha val="43137"/>
                  </a:srgbClr>
                </a:outerShdw>
              </a:effectLst>
              <a:latin typeface="Tw Cen MT" pitchFamily="34" charset="-18"/>
              <a:cs typeface="Arial" charset="0"/>
            </a:endParaRPr>
          </a:p>
        </p:txBody>
      </p:sp>
      <p:sp>
        <p:nvSpPr>
          <p:cNvPr id="17413" name="Podtytuł 2">
            <a:extLst>
              <a:ext uri="{FF2B5EF4-FFF2-40B4-BE49-F238E27FC236}">
                <a16:creationId xmlns="" xmlns:a16="http://schemas.microsoft.com/office/drawing/2014/main" id="{3031EF83-1FF9-4448-BC84-7379C456ED0D}"/>
              </a:ext>
            </a:extLst>
          </p:cNvPr>
          <p:cNvSpPr>
            <a:spLocks noGrp="1"/>
          </p:cNvSpPr>
          <p:nvPr>
            <p:ph type="subTitle" idx="1"/>
          </p:nvPr>
        </p:nvSpPr>
        <p:spPr>
          <a:xfrm>
            <a:off x="1371600" y="3556000"/>
            <a:ext cx="6400800" cy="1473200"/>
          </a:xfrm>
        </p:spPr>
        <p:txBody>
          <a:bodyPr/>
          <a:lstStyle/>
          <a:p>
            <a:pPr eaLnBrk="1" hangingPunct="1"/>
            <a:r>
              <a:rPr lang="pl-PL" altLang="pl-PL" dirty="0"/>
              <a:t>   </a:t>
            </a:r>
          </a:p>
        </p:txBody>
      </p:sp>
      <p:sp>
        <p:nvSpPr>
          <p:cNvPr id="9" name="Prostokąt 8">
            <a:extLst>
              <a:ext uri="{FF2B5EF4-FFF2-40B4-BE49-F238E27FC236}">
                <a16:creationId xmlns="" xmlns:a16="http://schemas.microsoft.com/office/drawing/2014/main" id="{51B02FEA-AB55-4F42-9091-DFFB5FF4A385}"/>
              </a:ext>
            </a:extLst>
          </p:cNvPr>
          <p:cNvSpPr/>
          <p:nvPr/>
        </p:nvSpPr>
        <p:spPr>
          <a:xfrm>
            <a:off x="319088" y="1524000"/>
            <a:ext cx="8429376"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eaLnBrk="1" hangingPunct="1">
              <a:defRPr/>
            </a:pPr>
            <a:r>
              <a:rPr lang="pl-PL" sz="2800" b="1" dirty="0" smtClean="0">
                <a:solidFill>
                  <a:srgbClr val="FFC000"/>
                </a:solidFill>
                <a:latin typeface="Candara" pitchFamily="34" charset="0"/>
                <a:cs typeface="Arial" charset="0"/>
              </a:rPr>
              <a:t>    4.134,02,14 </a:t>
            </a:r>
            <a:r>
              <a:rPr lang="pl-PL" sz="2800" b="1" dirty="0">
                <a:ln/>
                <a:solidFill>
                  <a:srgbClr val="FFC000"/>
                </a:solidFill>
                <a:effectLst>
                  <a:outerShdw blurRad="50800" dist="38100" dir="10800000" algn="r" rotWithShape="0">
                    <a:prstClr val="black">
                      <a:alpha val="40000"/>
                    </a:prstClr>
                  </a:outerShdw>
                </a:effectLst>
                <a:latin typeface="Candara" pitchFamily="34" charset="0"/>
                <a:cs typeface="Times New Roman" pitchFamily="18" charset="0"/>
              </a:rPr>
              <a:t>zł   </a:t>
            </a:r>
            <a:r>
              <a:rPr lang="pl-PL" sz="2800" b="1" dirty="0">
                <a:ln/>
                <a:solidFill>
                  <a:srgbClr val="FFC000"/>
                </a:solidFill>
                <a:effectLst>
                  <a:outerShdw blurRad="50800" dist="38100" dir="10800000" algn="r" rotWithShape="0">
                    <a:prstClr val="black">
                      <a:alpha val="40000"/>
                    </a:prstClr>
                  </a:outerShdw>
                </a:effectLst>
                <a:latin typeface="Candara" pitchFamily="34" charset="0"/>
                <a:cs typeface="Arial" charset="0"/>
              </a:rPr>
              <a:t>x   37,5% </a:t>
            </a:r>
            <a:r>
              <a:rPr lang="pl-PL" sz="2800" b="1" dirty="0" smtClean="0">
                <a:ln w="11430"/>
                <a:solidFill>
                  <a:srgbClr val="FFC000"/>
                </a:solidFill>
                <a:effectLst>
                  <a:outerShdw blurRad="50800" dist="39000" dir="5460000" algn="tl">
                    <a:srgbClr val="000000">
                      <a:alpha val="38000"/>
                    </a:srgbClr>
                  </a:outerShdw>
                </a:effectLst>
                <a:latin typeface="Candara" pitchFamily="34" charset="0"/>
                <a:cs typeface="Arial" charset="0"/>
              </a:rPr>
              <a:t>= 1550,28</a:t>
            </a:r>
            <a:r>
              <a:rPr lang="pl-PL"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rPr>
              <a:t>             1.229,30 </a:t>
            </a:r>
            <a:r>
              <a:rPr lang="pl-PL"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rPr>
              <a:t>zł</a:t>
            </a:r>
            <a:endParaRPr lang="pl-PL"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endParaRPr>
          </a:p>
        </p:txBody>
      </p:sp>
      <p:sp>
        <p:nvSpPr>
          <p:cNvPr id="10" name="Prostokąt 5">
            <a:extLst>
              <a:ext uri="{FF2B5EF4-FFF2-40B4-BE49-F238E27FC236}">
                <a16:creationId xmlns="" xmlns:a16="http://schemas.microsoft.com/office/drawing/2014/main" id="{F14C888B-108B-4829-BA3A-9FC99AA6E3B1}"/>
              </a:ext>
            </a:extLst>
          </p:cNvPr>
          <p:cNvSpPr>
            <a:spLocks noChangeArrowheads="1"/>
          </p:cNvSpPr>
          <p:nvPr/>
        </p:nvSpPr>
        <p:spPr bwMode="auto">
          <a:xfrm>
            <a:off x="323850" y="2781300"/>
            <a:ext cx="8572500" cy="830263"/>
          </a:xfrm>
          <a:prstGeom prst="rect">
            <a:avLst/>
          </a:prstGeom>
          <a:noFill/>
          <a:ln w="9525">
            <a:noFill/>
            <a:miter lim="800000"/>
            <a:headEnd/>
            <a:tailEnd/>
          </a:ln>
        </p:spPr>
        <p:txBody>
          <a:bodyPr>
            <a:spAutoFit/>
          </a:bodyPr>
          <a:lstStyle/>
          <a:p>
            <a:pPr eaLnBrk="1" hangingPunct="1">
              <a:defRPr/>
            </a:pPr>
            <a:r>
              <a:rPr lang="pl-PL" sz="1600" dirty="0">
                <a:latin typeface="Candara" pitchFamily="34" charset="0"/>
                <a:cs typeface="Arial" charset="0"/>
              </a:rPr>
              <a:t>odpis podstawowy na jednego zatrudnionego  pracownika nie będącego nauczycielem nalicza się jako iloczyn: </a:t>
            </a:r>
            <a:br>
              <a:rPr lang="pl-PL" sz="1600" dirty="0">
                <a:latin typeface="Candara" pitchFamily="34" charset="0"/>
                <a:cs typeface="Arial" charset="0"/>
              </a:rPr>
            </a:br>
            <a:r>
              <a:rPr lang="pl-PL" sz="1600" b="1" dirty="0">
                <a:solidFill>
                  <a:srgbClr val="FFC000"/>
                </a:solidFill>
                <a:latin typeface="Candara" pitchFamily="34" charset="0"/>
                <a:cs typeface="Arial" charset="0"/>
              </a:rPr>
              <a:t>przeciętnego  miesięczne go wynagrodzenia w gospodarce</a:t>
            </a:r>
            <a:r>
              <a:rPr lang="pl-PL" sz="1600" b="1" dirty="0">
                <a:solidFill>
                  <a:srgbClr val="FFC000"/>
                </a:solidFill>
                <a:effectLst>
                  <a:outerShdw blurRad="38100" dist="38100" dir="2700000" algn="tl">
                    <a:srgbClr val="000000">
                      <a:alpha val="43137"/>
                    </a:srgbClr>
                  </a:outerShdw>
                </a:effectLst>
                <a:latin typeface="Candara" pitchFamily="34" charset="0"/>
                <a:cs typeface="Arial" charset="0"/>
              </a:rPr>
              <a:t>  x  6,5%</a:t>
            </a:r>
            <a:endParaRPr lang="pl-PL" sz="1600" b="1" dirty="0">
              <a:solidFill>
                <a:srgbClr val="FFC000"/>
              </a:solidFill>
              <a:latin typeface="Candara" pitchFamily="34" charset="0"/>
              <a:cs typeface="Arial" charset="0"/>
            </a:endParaRPr>
          </a:p>
        </p:txBody>
      </p:sp>
      <p:sp>
        <p:nvSpPr>
          <p:cNvPr id="11" name="Prostokąt 10">
            <a:extLst>
              <a:ext uri="{FF2B5EF4-FFF2-40B4-BE49-F238E27FC236}">
                <a16:creationId xmlns="" xmlns:a16="http://schemas.microsoft.com/office/drawing/2014/main" id="{4A323009-9881-4269-B6E6-685B2F05025B}"/>
              </a:ext>
            </a:extLst>
          </p:cNvPr>
          <p:cNvSpPr/>
          <p:nvPr/>
        </p:nvSpPr>
        <p:spPr>
          <a:xfrm>
            <a:off x="1115616" y="3457575"/>
            <a:ext cx="7200800"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pl-PL" sz="2800" b="1" dirty="0" smtClean="0">
                <a:ln w="11430"/>
                <a:solidFill>
                  <a:srgbClr val="FFC000"/>
                </a:solidFill>
                <a:effectLst>
                  <a:outerShdw blurRad="50800" dist="39000" dir="5460000" algn="tl">
                    <a:srgbClr val="000000">
                      <a:alpha val="38000"/>
                    </a:srgbClr>
                  </a:outerShdw>
                </a:effectLst>
                <a:latin typeface="Candara" pitchFamily="34" charset="0"/>
                <a:cs typeface="Times New Roman" pitchFamily="18" charset="0"/>
              </a:rPr>
              <a:t>4.134,02zł   </a:t>
            </a:r>
            <a:r>
              <a:rPr lang="pl-PL" sz="2800" b="1" dirty="0">
                <a:ln w="11430"/>
                <a:solidFill>
                  <a:srgbClr val="FFC000"/>
                </a:solidFill>
                <a:effectLst>
                  <a:outerShdw blurRad="50800" dist="39000" dir="5460000" algn="tl">
                    <a:srgbClr val="000000">
                      <a:alpha val="38000"/>
                    </a:srgbClr>
                  </a:outerShdw>
                </a:effectLst>
                <a:latin typeface="Candara" pitchFamily="34" charset="0"/>
                <a:cs typeface="Arial" charset="0"/>
              </a:rPr>
              <a:t>x   6,25% </a:t>
            </a:r>
            <a:r>
              <a:rPr lang="pl-PL" sz="2800" b="1" dirty="0" smtClean="0">
                <a:ln w="11430"/>
                <a:solidFill>
                  <a:srgbClr val="FFC000"/>
                </a:solidFill>
                <a:effectLst>
                  <a:outerShdw blurRad="50800" dist="39000" dir="5460000" algn="tl">
                    <a:srgbClr val="000000">
                      <a:alpha val="38000"/>
                    </a:srgbClr>
                  </a:outerShdw>
                </a:effectLst>
                <a:latin typeface="Candara" pitchFamily="34" charset="0"/>
                <a:cs typeface="Arial" charset="0"/>
              </a:rPr>
              <a:t>= 258,37 zł.          </a:t>
            </a:r>
            <a:r>
              <a:rPr lang="pl-PL"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rPr>
              <a:t>204,88 </a:t>
            </a:r>
            <a:r>
              <a:rPr lang="pl-PL"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rPr>
              <a:t>zł</a:t>
            </a:r>
            <a:endParaRPr lang="pl-PL"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Arial" charset="0"/>
              <a:cs typeface="Arial" charset="0"/>
            </a:endParaRPr>
          </a:p>
        </p:txBody>
      </p:sp>
      <p:sp>
        <p:nvSpPr>
          <p:cNvPr id="12" name="Prostokąt 7">
            <a:extLst>
              <a:ext uri="{FF2B5EF4-FFF2-40B4-BE49-F238E27FC236}">
                <a16:creationId xmlns="" xmlns:a16="http://schemas.microsoft.com/office/drawing/2014/main" id="{949C06E8-6205-41E2-BE5E-050217083D69}"/>
              </a:ext>
            </a:extLst>
          </p:cNvPr>
          <p:cNvSpPr>
            <a:spLocks noChangeArrowheads="1"/>
          </p:cNvSpPr>
          <p:nvPr/>
        </p:nvSpPr>
        <p:spPr bwMode="auto">
          <a:xfrm>
            <a:off x="323850" y="4365625"/>
            <a:ext cx="8358188" cy="338138"/>
          </a:xfrm>
          <a:prstGeom prst="rect">
            <a:avLst/>
          </a:prstGeom>
          <a:solidFill>
            <a:srgbClr val="00B050"/>
          </a:solidFill>
          <a:ln w="9525">
            <a:noFill/>
            <a:miter lim="800000"/>
            <a:headEnd/>
            <a:tailEnd/>
          </a:ln>
        </p:spPr>
        <p:txBody>
          <a:bodyPr>
            <a:spAutoFit/>
          </a:bodyPr>
          <a:lstStyle/>
          <a:p>
            <a:pPr eaLnBrk="1" hangingPunct="1">
              <a:defRPr/>
            </a:pPr>
            <a:r>
              <a:rPr lang="pl-PL" sz="1600" b="1" dirty="0">
                <a:latin typeface="Candara" pitchFamily="34" charset="0"/>
                <a:cs typeface="Arial" charset="0"/>
              </a:rPr>
              <a:t>Ponadto, pracodawca może zwiększyć odpis na ZFŚS o :</a:t>
            </a:r>
            <a:endParaRPr lang="pl-PL" sz="1600" b="1" dirty="0">
              <a:solidFill>
                <a:srgbClr val="FFC000"/>
              </a:solidFill>
              <a:effectLst>
                <a:outerShdw blurRad="38100" dist="38100" dir="2700000" algn="tl">
                  <a:srgbClr val="000000">
                    <a:alpha val="43137"/>
                  </a:srgbClr>
                </a:outerShdw>
              </a:effectLst>
              <a:latin typeface="Candara" pitchFamily="34" charset="0"/>
              <a:cs typeface="Arial" charset="0"/>
            </a:endParaRPr>
          </a:p>
        </p:txBody>
      </p:sp>
      <p:sp>
        <p:nvSpPr>
          <p:cNvPr id="16" name="Prostokąt 15">
            <a:extLst>
              <a:ext uri="{FF2B5EF4-FFF2-40B4-BE49-F238E27FC236}">
                <a16:creationId xmlns="" xmlns:a16="http://schemas.microsoft.com/office/drawing/2014/main" id="{F4ECC974-4153-4B7E-BDEE-1E45932BAA4F}"/>
              </a:ext>
            </a:extLst>
          </p:cNvPr>
          <p:cNvSpPr/>
          <p:nvPr/>
        </p:nvSpPr>
        <p:spPr>
          <a:xfrm>
            <a:off x="319088" y="4772025"/>
            <a:ext cx="8824912" cy="523220"/>
          </a:xfrm>
          <a:prstGeom prst="rect">
            <a:avLst/>
          </a:prstGeom>
        </p:spPr>
        <p:txBody>
          <a:bodyPr wrap="square">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eaLnBrk="1" hangingPunct="1">
              <a:defRPr/>
            </a:pPr>
            <a:r>
              <a:rPr lang="pl-PL" sz="2800" b="1" dirty="0" smtClean="0">
                <a:solidFill>
                  <a:srgbClr val="FFC000"/>
                </a:solidFill>
                <a:latin typeface="Candara" pitchFamily="34" charset="0"/>
                <a:cs typeface="Arial" charset="0"/>
              </a:rPr>
              <a:t>4.134,02 </a:t>
            </a:r>
            <a:r>
              <a:rPr lang="pl-PL" sz="2800" b="1" dirty="0">
                <a:ln w="11430"/>
                <a:solidFill>
                  <a:srgbClr val="FFC000"/>
                </a:solidFill>
                <a:effectLst>
                  <a:outerShdw blurRad="50800" dist="39000" dir="5460000" algn="tl">
                    <a:srgbClr val="000000">
                      <a:alpha val="38000"/>
                    </a:srgbClr>
                  </a:outerShdw>
                </a:effectLst>
                <a:latin typeface="Candara" pitchFamily="34" charset="0"/>
                <a:cs typeface="Times New Roman" pitchFamily="18" charset="0"/>
              </a:rPr>
              <a:t>zł  x </a:t>
            </a:r>
            <a:r>
              <a:rPr lang="pl-PL" sz="2800" b="1" dirty="0">
                <a:ln w="11430"/>
                <a:solidFill>
                  <a:srgbClr val="FFC000"/>
                </a:solidFill>
                <a:effectLst>
                  <a:outerShdw blurRad="50800" dist="39000" dir="5460000" algn="tl">
                    <a:srgbClr val="000000">
                      <a:alpha val="38000"/>
                    </a:srgbClr>
                  </a:outerShdw>
                </a:effectLst>
                <a:latin typeface="Candara" pitchFamily="34" charset="0"/>
                <a:cs typeface="Arial" charset="0"/>
              </a:rPr>
              <a:t>6,25% = </a:t>
            </a:r>
            <a:r>
              <a:rPr lang="pl-PL" sz="2800" b="1" dirty="0" smtClean="0">
                <a:ln w="11430"/>
                <a:solidFill>
                  <a:srgbClr val="FFC000"/>
                </a:solidFill>
                <a:effectLst>
                  <a:outerShdw blurRad="50800" dist="39000" dir="5460000" algn="tl">
                    <a:srgbClr val="000000">
                      <a:alpha val="38000"/>
                    </a:srgbClr>
                  </a:outerShdw>
                </a:effectLst>
                <a:latin typeface="Candara" pitchFamily="34" charset="0"/>
                <a:cs typeface="Arial" charset="0"/>
              </a:rPr>
              <a:t>258,37 zł.          </a:t>
            </a:r>
            <a:r>
              <a:rPr lang="pl-PL" sz="2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rPr>
              <a:t>204,88zł </a:t>
            </a:r>
            <a:endParaRPr lang="pl-PL" sz="2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Candara" pitchFamily="34" charset="0"/>
              <a:cs typeface="Arial" charset="0"/>
            </a:endParaRPr>
          </a:p>
        </p:txBody>
      </p:sp>
      <p:sp>
        <p:nvSpPr>
          <p:cNvPr id="17419" name="Prostokąt 16">
            <a:extLst>
              <a:ext uri="{FF2B5EF4-FFF2-40B4-BE49-F238E27FC236}">
                <a16:creationId xmlns="" xmlns:a16="http://schemas.microsoft.com/office/drawing/2014/main" id="{E5FDC951-BB5D-44C9-AA0A-21BF3EE5579E}"/>
              </a:ext>
            </a:extLst>
          </p:cNvPr>
          <p:cNvSpPr>
            <a:spLocks noChangeArrowheads="1"/>
          </p:cNvSpPr>
          <p:nvPr/>
        </p:nvSpPr>
        <p:spPr bwMode="auto">
          <a:xfrm>
            <a:off x="250825" y="5300663"/>
            <a:ext cx="8424863" cy="58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1600">
                <a:latin typeface="Candara" panose="020E0502030303020204" pitchFamily="34" charset="0"/>
              </a:rPr>
              <a:t>na każdą zatrudnioną osobę, w stosunku do której orzeczono znaczny lub umiarkowany stopień niepełnosprawności</a:t>
            </a:r>
          </a:p>
        </p:txBody>
      </p:sp>
      <p:sp>
        <p:nvSpPr>
          <p:cNvPr id="17420" name="Prostokąt 13">
            <a:extLst>
              <a:ext uri="{FF2B5EF4-FFF2-40B4-BE49-F238E27FC236}">
                <a16:creationId xmlns="" xmlns:a16="http://schemas.microsoft.com/office/drawing/2014/main" id="{45F342DB-B122-435E-9E12-B5239BF16C0D}"/>
              </a:ext>
            </a:extLst>
          </p:cNvPr>
          <p:cNvSpPr>
            <a:spLocks noChangeArrowheads="1"/>
          </p:cNvSpPr>
          <p:nvPr/>
        </p:nvSpPr>
        <p:spPr bwMode="auto">
          <a:xfrm>
            <a:off x="2643188" y="62150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dirty="0">
                <a:solidFill>
                  <a:srgbClr val="002060"/>
                </a:solidFill>
                <a:latin typeface="Tw Cen MT" panose="020B0602020104020603" pitchFamily="34" charset="0"/>
              </a:rPr>
              <a:t>ZAKŁADOWY FUNDUSZ ŚWIADCZEŃ SOCJALNYCH W </a:t>
            </a:r>
            <a:r>
              <a:rPr lang="pl-PL" altLang="pl-PL" b="1" dirty="0" smtClean="0">
                <a:solidFill>
                  <a:srgbClr val="002060"/>
                </a:solidFill>
                <a:latin typeface="Tw Cen MT" panose="020B0602020104020603" pitchFamily="34" charset="0"/>
              </a:rPr>
              <a:t>2020 </a:t>
            </a:r>
            <a:r>
              <a:rPr lang="pl-PL" altLang="pl-PL" b="1" dirty="0">
                <a:solidFill>
                  <a:srgbClr val="002060"/>
                </a:solidFill>
                <a:latin typeface="Tw Cen MT" panose="020B0602020104020603" pitchFamily="34" charset="0"/>
              </a:rPr>
              <a:t>r. </a:t>
            </a:r>
            <a:endParaRPr lang="pl-PL" altLang="pl-PL" dirty="0">
              <a:solidFill>
                <a:srgbClr val="002060"/>
              </a:solidFill>
              <a:latin typeface="Tw Cen MT" panose="020B0602020104020603" pitchFamily="34" charset="0"/>
            </a:endParaRPr>
          </a:p>
        </p:txBody>
      </p:sp>
      <p:grpSp>
        <p:nvGrpSpPr>
          <p:cNvPr id="17421" name="Grupa 14">
            <a:extLst>
              <a:ext uri="{FF2B5EF4-FFF2-40B4-BE49-F238E27FC236}">
                <a16:creationId xmlns="" xmlns:a16="http://schemas.microsoft.com/office/drawing/2014/main" id="{E5C3C237-E968-4883-AFDF-3D5585E04D81}"/>
              </a:ext>
            </a:extLst>
          </p:cNvPr>
          <p:cNvGrpSpPr>
            <a:grpSpLocks/>
          </p:cNvGrpSpPr>
          <p:nvPr/>
        </p:nvGrpSpPr>
        <p:grpSpPr bwMode="auto">
          <a:xfrm>
            <a:off x="319088" y="6223000"/>
            <a:ext cx="1857375" cy="646113"/>
            <a:chOff x="214282" y="6072206"/>
            <a:chExt cx="1857388" cy="646331"/>
          </a:xfrm>
        </p:grpSpPr>
        <p:sp>
          <p:nvSpPr>
            <p:cNvPr id="17" name="pole tekstowe 16">
              <a:extLst>
                <a:ext uri="{FF2B5EF4-FFF2-40B4-BE49-F238E27FC236}">
                  <a16:creationId xmlns="" xmlns:a16="http://schemas.microsoft.com/office/drawing/2014/main" id="{38218B8A-F9CB-4378-BC0B-772BCA1C1747}"/>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17423" name="Picture 2" descr="http://znp.olsztyn.pl/znp_logo.gif">
              <a:extLst>
                <a:ext uri="{FF2B5EF4-FFF2-40B4-BE49-F238E27FC236}">
                  <a16:creationId xmlns="" xmlns:a16="http://schemas.microsoft.com/office/drawing/2014/main" id="{F55444B7-02A3-41AE-9C48-9D0616BC0D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a:extLst>
              <a:ext uri="{FF2B5EF4-FFF2-40B4-BE49-F238E27FC236}">
                <a16:creationId xmlns="" xmlns:a16="http://schemas.microsoft.com/office/drawing/2014/main" id="{7BDE4747-A2DE-4932-B791-0785558E13D6}"/>
              </a:ext>
            </a:extLst>
          </p:cNvPr>
          <p:cNvSpPr>
            <a:spLocks noChangeArrowheads="1"/>
          </p:cNvSpPr>
          <p:nvPr/>
        </p:nvSpPr>
        <p:spPr bwMode="auto">
          <a:xfrm>
            <a:off x="714375" y="3214688"/>
            <a:ext cx="7572375" cy="800100"/>
          </a:xfrm>
          <a:prstGeom prst="rect">
            <a:avLst/>
          </a:prstGeom>
          <a:noFill/>
          <a:ln w="9525">
            <a:noFill/>
            <a:miter lim="800000"/>
            <a:headEnd/>
            <a:tailEnd/>
          </a:ln>
          <a:effectLst/>
        </p:spPr>
        <p:txBody>
          <a:bodyPr anchor="ctr">
            <a:spAutoFit/>
          </a:bodyPr>
          <a:lstStyle/>
          <a:p>
            <a:pPr indent="22225" algn="ctr">
              <a:defRPr/>
            </a:pPr>
            <a:r>
              <a:rPr lang="pl-PL" dirty="0">
                <a:latin typeface="Candara" pitchFamily="34" charset="0"/>
              </a:rPr>
              <a:t>z tym że w terminie do dnia </a:t>
            </a:r>
            <a:r>
              <a:rPr lang="pl-PL" sz="2800" b="1" dirty="0">
                <a:solidFill>
                  <a:srgbClr val="FFC000"/>
                </a:solidFill>
                <a:effectLst>
                  <a:outerShdw blurRad="38100" dist="38100" dir="2700000" algn="tl">
                    <a:srgbClr val="000000">
                      <a:alpha val="43137"/>
                    </a:srgbClr>
                  </a:outerShdw>
                </a:effectLst>
                <a:latin typeface="Candara" pitchFamily="34" charset="0"/>
              </a:rPr>
              <a:t>31 maja tego roku </a:t>
            </a:r>
            <a:r>
              <a:rPr lang="pl-PL" dirty="0">
                <a:latin typeface="Candara" pitchFamily="34" charset="0"/>
              </a:rPr>
              <a:t>przekazuje </a:t>
            </a:r>
            <a:br>
              <a:rPr lang="pl-PL" dirty="0">
                <a:latin typeface="Candara" pitchFamily="34" charset="0"/>
              </a:rPr>
            </a:br>
            <a:r>
              <a:rPr lang="pl-PL" dirty="0">
                <a:latin typeface="Candara" pitchFamily="34" charset="0"/>
              </a:rPr>
              <a:t>kwotę stanowiącą co najmniej.</a:t>
            </a:r>
          </a:p>
        </p:txBody>
      </p:sp>
      <p:sp>
        <p:nvSpPr>
          <p:cNvPr id="18435" name="Prostokąt 11">
            <a:extLst>
              <a:ext uri="{FF2B5EF4-FFF2-40B4-BE49-F238E27FC236}">
                <a16:creationId xmlns="" xmlns:a16="http://schemas.microsoft.com/office/drawing/2014/main" id="{0A38BDAF-4870-4415-8B16-53A9760F8516}"/>
              </a:ext>
            </a:extLst>
          </p:cNvPr>
          <p:cNvSpPr>
            <a:spLocks noChangeArrowheads="1"/>
          </p:cNvSpPr>
          <p:nvPr/>
        </p:nvSpPr>
        <p:spPr bwMode="auto">
          <a:xfrm>
            <a:off x="1403350" y="333375"/>
            <a:ext cx="5668963" cy="460375"/>
          </a:xfrm>
          <a:prstGeom prst="rect">
            <a:avLst/>
          </a:prstGeom>
          <a:solidFill>
            <a:srgbClr val="00B05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sz="2400" b="1">
                <a:latin typeface="Candara" panose="020E0502030303020204" pitchFamily="34" charset="0"/>
              </a:rPr>
              <a:t>TERMINY WPŁATY ODPISÓW NA ZFŚS   </a:t>
            </a:r>
            <a:endParaRPr lang="pl-PL" altLang="pl-PL" sz="2400">
              <a:latin typeface="Candara" panose="020E0502030303020204" pitchFamily="34" charset="0"/>
            </a:endParaRPr>
          </a:p>
        </p:txBody>
      </p:sp>
      <p:sp>
        <p:nvSpPr>
          <p:cNvPr id="18436" name="Prostokąt 12">
            <a:extLst>
              <a:ext uri="{FF2B5EF4-FFF2-40B4-BE49-F238E27FC236}">
                <a16:creationId xmlns="" xmlns:a16="http://schemas.microsoft.com/office/drawing/2014/main" id="{627D0B88-9B32-4548-B194-C24E7485CD93}"/>
              </a:ext>
            </a:extLst>
          </p:cNvPr>
          <p:cNvSpPr>
            <a:spLocks noChangeArrowheads="1"/>
          </p:cNvSpPr>
          <p:nvPr/>
        </p:nvSpPr>
        <p:spPr bwMode="auto">
          <a:xfrm>
            <a:off x="714375" y="928688"/>
            <a:ext cx="7500938"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pl-PL" altLang="pl-PL" b="1">
                <a:solidFill>
                  <a:srgbClr val="FFC000"/>
                </a:solidFill>
                <a:latin typeface="Candara" panose="020E0502030303020204" pitchFamily="34" charset="0"/>
              </a:rPr>
              <a:t>Pracodawca zobowiązany do tworzenia funduszu świadczeń socjalnych </a:t>
            </a:r>
            <a:br>
              <a:rPr lang="pl-PL" altLang="pl-PL" b="1">
                <a:solidFill>
                  <a:srgbClr val="FFC000"/>
                </a:solidFill>
                <a:latin typeface="Candara" panose="020E0502030303020204" pitchFamily="34" charset="0"/>
              </a:rPr>
            </a:br>
            <a:r>
              <a:rPr lang="pl-PL" altLang="pl-PL" b="1">
                <a:solidFill>
                  <a:srgbClr val="FFC000"/>
                </a:solidFill>
                <a:latin typeface="Candara" panose="020E0502030303020204" pitchFamily="34" charset="0"/>
              </a:rPr>
              <a:t>równowartość dokonanych odpisów i zwiększeń naliczonych zgodnie z opisanymi zasadami przekazuje na rachunek bankowy Funduszu w terminie do dnia </a:t>
            </a:r>
            <a:endParaRPr lang="pl-PL" altLang="pl-PL" b="1">
              <a:solidFill>
                <a:srgbClr val="FFC000"/>
              </a:solidFill>
              <a:latin typeface="Tw Cen MT" panose="020B0602020104020603" pitchFamily="34" charset="0"/>
            </a:endParaRPr>
          </a:p>
        </p:txBody>
      </p:sp>
      <p:sp>
        <p:nvSpPr>
          <p:cNvPr id="14" name="Prostokąt 13">
            <a:extLst>
              <a:ext uri="{FF2B5EF4-FFF2-40B4-BE49-F238E27FC236}">
                <a16:creationId xmlns="" xmlns:a16="http://schemas.microsoft.com/office/drawing/2014/main" id="{9C2CA70E-5B0F-4657-A9CB-CB9C6A1115E4}"/>
              </a:ext>
            </a:extLst>
          </p:cNvPr>
          <p:cNvSpPr/>
          <p:nvPr/>
        </p:nvSpPr>
        <p:spPr>
          <a:xfrm>
            <a:off x="1357290" y="2285992"/>
            <a:ext cx="6369051"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Bef>
                <a:spcPts val="0"/>
              </a:spcBef>
              <a:spcAft>
                <a:spcPts val="0"/>
              </a:spcAft>
              <a:defRPr/>
            </a:pPr>
            <a:r>
              <a:rPr lang="pl-PL"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rPr>
              <a:t>30 września danego roku</a:t>
            </a:r>
            <a:endParaRPr lang="pl-PL"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15" name="Prostokąt 14">
            <a:extLst>
              <a:ext uri="{FF2B5EF4-FFF2-40B4-BE49-F238E27FC236}">
                <a16:creationId xmlns="" xmlns:a16="http://schemas.microsoft.com/office/drawing/2014/main" id="{2DDCEE1B-C5EF-4F55-9CB2-F8C74D507E29}"/>
              </a:ext>
            </a:extLst>
          </p:cNvPr>
          <p:cNvSpPr/>
          <p:nvPr/>
        </p:nvSpPr>
        <p:spPr>
          <a:xfrm>
            <a:off x="928662" y="4429132"/>
            <a:ext cx="7180171" cy="769441"/>
          </a:xfrm>
          <a:prstGeom prst="rect">
            <a:avLst/>
          </a:prstGeom>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eaLnBrk="1" fontAlgn="auto" hangingPunct="1">
              <a:spcBef>
                <a:spcPts val="0"/>
              </a:spcBef>
              <a:spcAft>
                <a:spcPts val="0"/>
              </a:spcAft>
              <a:defRPr/>
            </a:pPr>
            <a:r>
              <a:rPr lang="pl-PL"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ndara" pitchFamily="34" charset="0"/>
              </a:rPr>
              <a:t>75% równowartości odpisów</a:t>
            </a:r>
            <a:endParaRPr lang="pl-PL" sz="44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mn-lt"/>
              <a:cs typeface="+mn-cs"/>
            </a:endParaRPr>
          </a:p>
        </p:txBody>
      </p:sp>
      <p:sp>
        <p:nvSpPr>
          <p:cNvPr id="18439" name="Prostokąt 13">
            <a:extLst>
              <a:ext uri="{FF2B5EF4-FFF2-40B4-BE49-F238E27FC236}">
                <a16:creationId xmlns="" xmlns:a16="http://schemas.microsoft.com/office/drawing/2014/main" id="{8D3B0A5F-BA83-4BB1-A048-D4E617999CBF}"/>
              </a:ext>
            </a:extLst>
          </p:cNvPr>
          <p:cNvSpPr>
            <a:spLocks noChangeArrowheads="1"/>
          </p:cNvSpPr>
          <p:nvPr/>
        </p:nvSpPr>
        <p:spPr bwMode="auto">
          <a:xfrm>
            <a:off x="2643188" y="6215063"/>
            <a:ext cx="6286500"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dirty="0">
                <a:solidFill>
                  <a:srgbClr val="002060"/>
                </a:solidFill>
                <a:latin typeface="Tw Cen MT" panose="020B0602020104020603" pitchFamily="34" charset="0"/>
              </a:rPr>
              <a:t>ZAKŁADOWY FUNDUSZ ŚWIADCZEŃ SOCJALNYCH W </a:t>
            </a:r>
            <a:r>
              <a:rPr lang="pl-PL" altLang="pl-PL" b="1" dirty="0" smtClean="0">
                <a:solidFill>
                  <a:srgbClr val="002060"/>
                </a:solidFill>
                <a:latin typeface="Tw Cen MT" panose="020B0602020104020603" pitchFamily="34" charset="0"/>
              </a:rPr>
              <a:t>2020 </a:t>
            </a:r>
            <a:r>
              <a:rPr lang="pl-PL" altLang="pl-PL" b="1" dirty="0">
                <a:solidFill>
                  <a:srgbClr val="002060"/>
                </a:solidFill>
                <a:latin typeface="Tw Cen MT" panose="020B0602020104020603" pitchFamily="34" charset="0"/>
              </a:rPr>
              <a:t>r. </a:t>
            </a:r>
            <a:endParaRPr lang="pl-PL" altLang="pl-PL" dirty="0">
              <a:solidFill>
                <a:srgbClr val="002060"/>
              </a:solidFill>
              <a:latin typeface="Tw Cen MT" panose="020B0602020104020603" pitchFamily="34" charset="0"/>
            </a:endParaRPr>
          </a:p>
        </p:txBody>
      </p:sp>
      <p:grpSp>
        <p:nvGrpSpPr>
          <p:cNvPr id="18440" name="Grupa 9">
            <a:extLst>
              <a:ext uri="{FF2B5EF4-FFF2-40B4-BE49-F238E27FC236}">
                <a16:creationId xmlns="" xmlns:a16="http://schemas.microsoft.com/office/drawing/2014/main" id="{A5A79700-AD67-4A4B-8006-5D60FA5A32E6}"/>
              </a:ext>
            </a:extLst>
          </p:cNvPr>
          <p:cNvGrpSpPr>
            <a:grpSpLocks/>
          </p:cNvGrpSpPr>
          <p:nvPr/>
        </p:nvGrpSpPr>
        <p:grpSpPr bwMode="auto">
          <a:xfrm>
            <a:off x="214313" y="6211888"/>
            <a:ext cx="1857375" cy="646112"/>
            <a:chOff x="214282" y="6072206"/>
            <a:chExt cx="1857388" cy="646331"/>
          </a:xfrm>
        </p:grpSpPr>
        <p:sp>
          <p:nvSpPr>
            <p:cNvPr id="11" name="pole tekstowe 10">
              <a:extLst>
                <a:ext uri="{FF2B5EF4-FFF2-40B4-BE49-F238E27FC236}">
                  <a16:creationId xmlns="" xmlns:a16="http://schemas.microsoft.com/office/drawing/2014/main" id="{015822FA-AA1C-479D-AE27-A08EFCF25D5B}"/>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18442" name="Picture 2" descr="http://znp.olsztyn.pl/znp_logo.gif">
              <a:extLst>
                <a:ext uri="{FF2B5EF4-FFF2-40B4-BE49-F238E27FC236}">
                  <a16:creationId xmlns="" xmlns:a16="http://schemas.microsoft.com/office/drawing/2014/main" id="{ECB769A3-8B66-4996-B106-99C8F748281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Prostokąt 4">
            <a:extLst>
              <a:ext uri="{FF2B5EF4-FFF2-40B4-BE49-F238E27FC236}">
                <a16:creationId xmlns="" xmlns:a16="http://schemas.microsoft.com/office/drawing/2014/main" id="{A34BC0D4-9CC3-4CF8-AD49-7A821D872D38}"/>
              </a:ext>
            </a:extLst>
          </p:cNvPr>
          <p:cNvSpPr>
            <a:spLocks noChangeArrowheads="1"/>
          </p:cNvSpPr>
          <p:nvPr/>
        </p:nvSpPr>
        <p:spPr bwMode="auto">
          <a:xfrm>
            <a:off x="500063" y="357188"/>
            <a:ext cx="6357937" cy="461962"/>
          </a:xfrm>
          <a:prstGeom prst="rect">
            <a:avLst/>
          </a:prstGeom>
          <a:solidFill>
            <a:srgbClr val="00B050"/>
          </a:solidFill>
          <a:ln w="9525">
            <a:noFill/>
            <a:miter lim="800000"/>
            <a:headEnd/>
            <a:tailEnd/>
          </a:ln>
        </p:spPr>
        <p:txBody>
          <a:bodyPr>
            <a:spAutoFit/>
          </a:bodyPr>
          <a:lstStyle/>
          <a:p>
            <a:pPr algn="just" eaLnBrk="1" hangingPunct="1">
              <a:defRPr/>
            </a:pPr>
            <a:r>
              <a:rPr lang="pl-PL" sz="2400" b="1" dirty="0">
                <a:effectLst>
                  <a:outerShdw blurRad="38100" dist="38100" dir="2700000" algn="tl">
                    <a:srgbClr val="000000">
                      <a:alpha val="43137"/>
                    </a:srgbClr>
                  </a:outerShdw>
                </a:effectLst>
                <a:latin typeface="Candara" pitchFamily="34" charset="0"/>
                <a:cs typeface="Arial" charset="0"/>
              </a:rPr>
              <a:t>ZFŚS – ZASADY WYDATKOWANIA</a:t>
            </a:r>
            <a:endParaRPr lang="pl-PL" sz="2400" dirty="0">
              <a:effectLst>
                <a:outerShdw blurRad="38100" dist="38100" dir="2700000" algn="tl">
                  <a:srgbClr val="000000">
                    <a:alpha val="43137"/>
                  </a:srgbClr>
                </a:outerShdw>
              </a:effectLst>
              <a:latin typeface="Candara" pitchFamily="34" charset="0"/>
              <a:cs typeface="Arial" charset="0"/>
            </a:endParaRPr>
          </a:p>
        </p:txBody>
      </p:sp>
      <p:sp>
        <p:nvSpPr>
          <p:cNvPr id="19459" name="Prostokąt 5">
            <a:extLst>
              <a:ext uri="{FF2B5EF4-FFF2-40B4-BE49-F238E27FC236}">
                <a16:creationId xmlns="" xmlns:a16="http://schemas.microsoft.com/office/drawing/2014/main" id="{5CC0999E-43A9-4396-A55A-9B362A9D9C34}"/>
              </a:ext>
            </a:extLst>
          </p:cNvPr>
          <p:cNvSpPr>
            <a:spLocks noChangeArrowheads="1"/>
          </p:cNvSpPr>
          <p:nvPr/>
        </p:nvSpPr>
        <p:spPr bwMode="auto">
          <a:xfrm>
            <a:off x="1043608" y="6285663"/>
            <a:ext cx="788608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pl-PL" altLang="pl-PL" sz="2000" b="1" dirty="0">
                <a:solidFill>
                  <a:srgbClr val="002060"/>
                </a:solidFill>
                <a:latin typeface="Candara" panose="020E0502030303020204" pitchFamily="34" charset="0"/>
              </a:rPr>
              <a:t>ZAKŁADOWY FUNDUSZ ŚWIADCZEŃ SOCJALNYCH</a:t>
            </a:r>
            <a:endParaRPr lang="pl-PL" altLang="pl-PL" sz="2000" dirty="0">
              <a:solidFill>
                <a:srgbClr val="002060"/>
              </a:solidFill>
              <a:latin typeface="Candara" panose="020E0502030303020204" pitchFamily="34" charset="0"/>
            </a:endParaRPr>
          </a:p>
        </p:txBody>
      </p:sp>
      <p:sp>
        <p:nvSpPr>
          <p:cNvPr id="19460" name="Prostokąt 6">
            <a:extLst>
              <a:ext uri="{FF2B5EF4-FFF2-40B4-BE49-F238E27FC236}">
                <a16:creationId xmlns="" xmlns:a16="http://schemas.microsoft.com/office/drawing/2014/main" id="{DDA0265D-B9CB-487D-820A-4DC6734D588E}"/>
              </a:ext>
            </a:extLst>
          </p:cNvPr>
          <p:cNvSpPr>
            <a:spLocks noChangeArrowheads="1"/>
          </p:cNvSpPr>
          <p:nvPr/>
        </p:nvSpPr>
        <p:spPr bwMode="auto">
          <a:xfrm>
            <a:off x="428625" y="2286000"/>
            <a:ext cx="7786688" cy="92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sz="900" b="1">
                <a:latin typeface="Candara" panose="020E0502030303020204" pitchFamily="34" charset="0"/>
              </a:rPr>
              <a:t/>
            </a:r>
            <a:br>
              <a:rPr lang="pl-PL" altLang="pl-PL" sz="900" b="1">
                <a:latin typeface="Candara" panose="020E0502030303020204" pitchFamily="34" charset="0"/>
              </a:rPr>
            </a:br>
            <a:r>
              <a:rPr lang="pl-PL" altLang="pl-PL" sz="900" b="1">
                <a:latin typeface="Candara" panose="020E0502030303020204" pitchFamily="34" charset="0"/>
              </a:rPr>
              <a:t/>
            </a:r>
            <a:br>
              <a:rPr lang="pl-PL" altLang="pl-PL" sz="900" b="1">
                <a:latin typeface="Candara" panose="020E0502030303020204" pitchFamily="34" charset="0"/>
              </a:rPr>
            </a:br>
            <a:r>
              <a:rPr lang="pl-PL" altLang="pl-PL" sz="900" b="1">
                <a:latin typeface="Candara" panose="020E0502030303020204" pitchFamily="34" charset="0"/>
              </a:rPr>
              <a:t/>
            </a:r>
            <a:br>
              <a:rPr lang="pl-PL" altLang="pl-PL" sz="900" b="1">
                <a:latin typeface="Candara" panose="020E0502030303020204" pitchFamily="34" charset="0"/>
              </a:rPr>
            </a:br>
            <a:r>
              <a:rPr lang="pl-PL" altLang="pl-PL" sz="900" b="1">
                <a:latin typeface="Candara" panose="020E0502030303020204" pitchFamily="34" charset="0"/>
              </a:rPr>
              <a:t/>
            </a:r>
            <a:br>
              <a:rPr lang="pl-PL" altLang="pl-PL" sz="900" b="1">
                <a:latin typeface="Candara" panose="020E0502030303020204" pitchFamily="34" charset="0"/>
              </a:rPr>
            </a:br>
            <a:r>
              <a:rPr lang="pl-PL" altLang="pl-PL" sz="900" b="1">
                <a:latin typeface="Candara" panose="020E0502030303020204" pitchFamily="34" charset="0"/>
              </a:rPr>
              <a:t/>
            </a:r>
            <a:br>
              <a:rPr lang="pl-PL" altLang="pl-PL" sz="900" b="1">
                <a:latin typeface="Candara" panose="020E0502030303020204" pitchFamily="34" charset="0"/>
              </a:rPr>
            </a:br>
            <a:endParaRPr lang="pl-PL" altLang="pl-PL" sz="900">
              <a:latin typeface="Candara" panose="020E0502030303020204" pitchFamily="34" charset="0"/>
            </a:endParaRPr>
          </a:p>
        </p:txBody>
      </p:sp>
      <p:sp>
        <p:nvSpPr>
          <p:cNvPr id="19461" name="Prostokąt 7">
            <a:extLst>
              <a:ext uri="{FF2B5EF4-FFF2-40B4-BE49-F238E27FC236}">
                <a16:creationId xmlns="" xmlns:a16="http://schemas.microsoft.com/office/drawing/2014/main" id="{A4C5D1C9-FB34-44CA-AA2F-E6147F9DFDFA}"/>
              </a:ext>
            </a:extLst>
          </p:cNvPr>
          <p:cNvSpPr>
            <a:spLocks noChangeArrowheads="1"/>
          </p:cNvSpPr>
          <p:nvPr/>
        </p:nvSpPr>
        <p:spPr bwMode="auto">
          <a:xfrm>
            <a:off x="500063" y="928688"/>
            <a:ext cx="6357937" cy="369887"/>
          </a:xfrm>
          <a:prstGeom prst="rect">
            <a:avLst/>
          </a:prstGeom>
          <a:solidFill>
            <a:srgbClr val="FFC000"/>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b="1">
                <a:solidFill>
                  <a:srgbClr val="002060"/>
                </a:solidFill>
                <a:latin typeface="Candara" panose="020E0502030303020204" pitchFamily="34" charset="0"/>
              </a:rPr>
              <a:t>ŚRODKI ZFŚS - WYŁĄCZNIE NA DZIAŁALNOŚĆ SOCJALNĄ</a:t>
            </a:r>
            <a:endParaRPr lang="pl-PL" altLang="pl-PL">
              <a:solidFill>
                <a:srgbClr val="002060"/>
              </a:solidFill>
              <a:latin typeface="Tw Cen MT" panose="020B0602020104020603" pitchFamily="34" charset="0"/>
            </a:endParaRPr>
          </a:p>
        </p:txBody>
      </p:sp>
      <p:sp>
        <p:nvSpPr>
          <p:cNvPr id="9" name="Prostokąt 8">
            <a:extLst>
              <a:ext uri="{FF2B5EF4-FFF2-40B4-BE49-F238E27FC236}">
                <a16:creationId xmlns="" xmlns:a16="http://schemas.microsoft.com/office/drawing/2014/main" id="{CFC09ABA-64D0-4887-9668-A27965D81110}"/>
              </a:ext>
            </a:extLst>
          </p:cNvPr>
          <p:cNvSpPr/>
          <p:nvPr/>
        </p:nvSpPr>
        <p:spPr>
          <a:xfrm>
            <a:off x="500063" y="1357313"/>
            <a:ext cx="8072437" cy="1200150"/>
          </a:xfrm>
          <a:prstGeom prst="rect">
            <a:avLst/>
          </a:prstGeom>
          <a:solidFill>
            <a:srgbClr val="00B050"/>
          </a:solidFill>
        </p:spPr>
        <p:txBody>
          <a:bodyPr>
            <a:spAutoFit/>
          </a:bodyPr>
          <a:lstStyle/>
          <a:p>
            <a:pPr eaLnBrk="1" fontAlgn="auto" hangingPunct="1">
              <a:spcBef>
                <a:spcPts val="0"/>
              </a:spcBef>
              <a:spcAft>
                <a:spcPts val="0"/>
              </a:spcAft>
              <a:defRPr/>
            </a:pPr>
            <a:r>
              <a:rPr lang="pl-PL" b="1" dirty="0">
                <a:latin typeface="Candara" pitchFamily="34" charset="0"/>
                <a:cs typeface="+mn-cs"/>
              </a:rPr>
              <a:t>Zakładowy fundusz świadczeń socjalnych - jest funduszem spożycia zbiorowego, nie ma charakteru roszczeniowego </a:t>
            </a:r>
            <a:br>
              <a:rPr lang="pl-PL" b="1" dirty="0">
                <a:latin typeface="Candara" pitchFamily="34" charset="0"/>
                <a:cs typeface="+mn-cs"/>
              </a:rPr>
            </a:br>
            <a:r>
              <a:rPr lang="pl-PL" b="1" dirty="0">
                <a:latin typeface="Candara" pitchFamily="34" charset="0"/>
                <a:cs typeface="+mn-cs"/>
              </a:rPr>
              <a:t>Środki ZFŚS można przeznaczać wyłącznie na świadczenia ujęte w art. 2 ustawy o ZFŚS ( nie jest to katalog zamknięty )</a:t>
            </a:r>
            <a:endParaRPr lang="pl-PL" dirty="0">
              <a:latin typeface="+mn-lt"/>
              <a:cs typeface="+mn-cs"/>
            </a:endParaRPr>
          </a:p>
        </p:txBody>
      </p:sp>
      <p:sp>
        <p:nvSpPr>
          <p:cNvPr id="19463" name="Prostokąt 9">
            <a:extLst>
              <a:ext uri="{FF2B5EF4-FFF2-40B4-BE49-F238E27FC236}">
                <a16:creationId xmlns="" xmlns:a16="http://schemas.microsoft.com/office/drawing/2014/main" id="{D4CF7718-BDD4-4818-9282-11E4DF8B20F0}"/>
              </a:ext>
            </a:extLst>
          </p:cNvPr>
          <p:cNvSpPr>
            <a:spLocks noChangeArrowheads="1"/>
          </p:cNvSpPr>
          <p:nvPr/>
        </p:nvSpPr>
        <p:spPr bwMode="auto">
          <a:xfrm>
            <a:off x="395288" y="2492375"/>
            <a:ext cx="8424862" cy="314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pl-PL" altLang="pl-PL">
                <a:latin typeface="Candara" panose="020E0502030303020204" pitchFamily="34" charset="0"/>
              </a:rPr>
              <a:t>1. Usługi świadczone przez pracodawców na rzecz różnych form wypoczynku,</a:t>
            </a:r>
            <a:br>
              <a:rPr lang="pl-PL" altLang="pl-PL">
                <a:latin typeface="Candara" panose="020E0502030303020204" pitchFamily="34" charset="0"/>
              </a:rPr>
            </a:br>
            <a:r>
              <a:rPr lang="pl-PL" altLang="pl-PL">
                <a:latin typeface="Candara" panose="020E0502030303020204" pitchFamily="34" charset="0"/>
              </a:rPr>
              <a:t>    działalności kulturalno-oświatowej i sportowo-rekreacyjnej - pod tym pojęciem</a:t>
            </a:r>
            <a:br>
              <a:rPr lang="pl-PL" altLang="pl-PL">
                <a:latin typeface="Candara" panose="020E0502030303020204" pitchFamily="34" charset="0"/>
              </a:rPr>
            </a:br>
            <a:r>
              <a:rPr lang="pl-PL" altLang="pl-PL">
                <a:latin typeface="Candara" panose="020E0502030303020204" pitchFamily="34" charset="0"/>
              </a:rPr>
              <a:t>    mieści się: </a:t>
            </a:r>
            <a:br>
              <a:rPr lang="pl-PL" altLang="pl-PL">
                <a:latin typeface="Candara" panose="020E0502030303020204" pitchFamily="34" charset="0"/>
              </a:rPr>
            </a:br>
            <a:r>
              <a:rPr lang="pl-PL" altLang="pl-PL">
                <a:latin typeface="Candara" panose="020E0502030303020204" pitchFamily="34" charset="0"/>
              </a:rPr>
              <a:t>    </a:t>
            </a:r>
            <a:r>
              <a:rPr lang="pl-PL" altLang="pl-PL" b="1">
                <a:solidFill>
                  <a:srgbClr val="FF0000"/>
                </a:solidFill>
                <a:latin typeface="Candara" panose="020E0502030303020204" pitchFamily="34" charset="0"/>
              </a:rPr>
              <a:t>*</a:t>
            </a:r>
            <a:r>
              <a:rPr lang="pl-PL" altLang="pl-PL">
                <a:latin typeface="Candara" panose="020E0502030303020204" pitchFamily="34" charset="0"/>
              </a:rPr>
              <a:t> wypoczynek organizowany przez zakład pracy, </a:t>
            </a:r>
          </a:p>
          <a:p>
            <a:pPr eaLnBrk="1" hangingPunct="1"/>
            <a:r>
              <a:rPr lang="pl-PL" altLang="pl-PL">
                <a:latin typeface="Candara" panose="020E0502030303020204" pitchFamily="34" charset="0"/>
              </a:rPr>
              <a:t>    </a:t>
            </a:r>
            <a:r>
              <a:rPr lang="pl-PL" altLang="pl-PL" b="1">
                <a:solidFill>
                  <a:srgbClr val="FF0000"/>
                </a:solidFill>
                <a:latin typeface="Candara" panose="020E0502030303020204" pitchFamily="34" charset="0"/>
              </a:rPr>
              <a:t>*</a:t>
            </a:r>
            <a:r>
              <a:rPr lang="pl-PL" altLang="pl-PL">
                <a:latin typeface="Candara" panose="020E0502030303020204" pitchFamily="34" charset="0"/>
              </a:rPr>
              <a:t> wypoczynek organizowany przez pracownika lub inne osoby uprawnione </a:t>
            </a:r>
            <a:br>
              <a:rPr lang="pl-PL" altLang="pl-PL">
                <a:latin typeface="Candara" panose="020E0502030303020204" pitchFamily="34" charset="0"/>
              </a:rPr>
            </a:br>
            <a:r>
              <a:rPr lang="pl-PL" altLang="pl-PL">
                <a:latin typeface="Candara" panose="020E0502030303020204" pitchFamily="34" charset="0"/>
              </a:rPr>
              <a:t>       we własnym zakresie (tzw. wczasy pod gruszą), </a:t>
            </a:r>
          </a:p>
          <a:p>
            <a:pPr eaLnBrk="1" hangingPunct="1"/>
            <a:r>
              <a:rPr lang="pl-PL" altLang="pl-PL">
                <a:latin typeface="Candara" panose="020E0502030303020204" pitchFamily="34" charset="0"/>
              </a:rPr>
              <a:t>    </a:t>
            </a:r>
            <a:r>
              <a:rPr lang="pl-PL" altLang="pl-PL" b="1">
                <a:solidFill>
                  <a:srgbClr val="FF0000"/>
                </a:solidFill>
                <a:latin typeface="Candara" panose="020E0502030303020204" pitchFamily="34" charset="0"/>
              </a:rPr>
              <a:t>*</a:t>
            </a:r>
            <a:r>
              <a:rPr lang="pl-PL" altLang="pl-PL">
                <a:latin typeface="Candara" panose="020E0502030303020204" pitchFamily="34" charset="0"/>
              </a:rPr>
              <a:t> obozy i kolonie dla dzieci i młodzieży, </a:t>
            </a:r>
          </a:p>
          <a:p>
            <a:pPr eaLnBrk="1" hangingPunct="1"/>
            <a:r>
              <a:rPr lang="pl-PL" altLang="pl-PL" b="1">
                <a:solidFill>
                  <a:srgbClr val="FF0000"/>
                </a:solidFill>
                <a:latin typeface="Candara" panose="020E0502030303020204" pitchFamily="34" charset="0"/>
              </a:rPr>
              <a:t>    *</a:t>
            </a:r>
            <a:r>
              <a:rPr lang="pl-PL" altLang="pl-PL">
                <a:latin typeface="Candara" panose="020E0502030303020204" pitchFamily="34" charset="0"/>
              </a:rPr>
              <a:t> imprezy kulturalne (przedstawienia teatralne i operowe, seanse kinowe, </a:t>
            </a:r>
            <a:br>
              <a:rPr lang="pl-PL" altLang="pl-PL">
                <a:latin typeface="Candara" panose="020E0502030303020204" pitchFamily="34" charset="0"/>
              </a:rPr>
            </a:br>
            <a:r>
              <a:rPr lang="pl-PL" altLang="pl-PL">
                <a:latin typeface="Candara" panose="020E0502030303020204" pitchFamily="34" charset="0"/>
              </a:rPr>
              <a:t>        występy artystyczne) oraz zakup biletów i wejściówek na takie imprezy, </a:t>
            </a:r>
            <a:br>
              <a:rPr lang="pl-PL" altLang="pl-PL">
                <a:latin typeface="Candara" panose="020E0502030303020204" pitchFamily="34" charset="0"/>
              </a:rPr>
            </a:br>
            <a:r>
              <a:rPr lang="pl-PL" altLang="pl-PL">
                <a:latin typeface="Candara" panose="020E0502030303020204" pitchFamily="34" charset="0"/>
              </a:rPr>
              <a:t>    </a:t>
            </a:r>
            <a:r>
              <a:rPr lang="pl-PL" altLang="pl-PL" b="1">
                <a:solidFill>
                  <a:srgbClr val="FF0000"/>
                </a:solidFill>
                <a:latin typeface="Candara" panose="020E0502030303020204" pitchFamily="34" charset="0"/>
              </a:rPr>
              <a:t>*</a:t>
            </a:r>
            <a:r>
              <a:rPr lang="pl-PL" altLang="pl-PL">
                <a:latin typeface="Candara" panose="020E0502030303020204" pitchFamily="34" charset="0"/>
              </a:rPr>
              <a:t> imprezy sportowe, turnieje, zakup karnetów na basen, siłownię, aerobik, </a:t>
            </a:r>
          </a:p>
          <a:p>
            <a:pPr eaLnBrk="1" hangingPunct="1"/>
            <a:r>
              <a:rPr lang="pl-PL" altLang="pl-PL">
                <a:latin typeface="Candara" panose="020E0502030303020204" pitchFamily="34" charset="0"/>
              </a:rPr>
              <a:t>        imprezy i spotkania integracyjne kierowane do wszystkich uprawnionych </a:t>
            </a:r>
          </a:p>
        </p:txBody>
      </p:sp>
      <p:grpSp>
        <p:nvGrpSpPr>
          <p:cNvPr id="19464" name="Grupa 9">
            <a:extLst>
              <a:ext uri="{FF2B5EF4-FFF2-40B4-BE49-F238E27FC236}">
                <a16:creationId xmlns="" xmlns:a16="http://schemas.microsoft.com/office/drawing/2014/main" id="{983946C1-44EF-42FC-86BD-FEB6A7E52720}"/>
              </a:ext>
            </a:extLst>
          </p:cNvPr>
          <p:cNvGrpSpPr>
            <a:grpSpLocks/>
          </p:cNvGrpSpPr>
          <p:nvPr/>
        </p:nvGrpSpPr>
        <p:grpSpPr bwMode="auto">
          <a:xfrm>
            <a:off x="214313" y="6215063"/>
            <a:ext cx="1857375" cy="646112"/>
            <a:chOff x="214282" y="6072206"/>
            <a:chExt cx="1857388" cy="646331"/>
          </a:xfrm>
        </p:grpSpPr>
        <p:sp>
          <p:nvSpPr>
            <p:cNvPr id="12" name="pole tekstowe 11">
              <a:extLst>
                <a:ext uri="{FF2B5EF4-FFF2-40B4-BE49-F238E27FC236}">
                  <a16:creationId xmlns="" xmlns:a16="http://schemas.microsoft.com/office/drawing/2014/main" id="{4B6680EB-06ED-4ADE-9592-191B42C68737}"/>
                </a:ext>
              </a:extLst>
            </p:cNvPr>
            <p:cNvSpPr txBox="1"/>
            <p:nvPr/>
          </p:nvSpPr>
          <p:spPr>
            <a:xfrm>
              <a:off x="214282" y="6072206"/>
              <a:ext cx="1857388" cy="646331"/>
            </a:xfrm>
            <a:prstGeom prst="rect">
              <a:avLst/>
            </a:prstGeom>
            <a:noFill/>
          </p:spPr>
          <p:txBody>
            <a:bodyPr>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r" eaLnBrk="1" fontAlgn="auto" hangingPunct="1">
                <a:spcBef>
                  <a:spcPts val="0"/>
                </a:spcBef>
                <a:spcAft>
                  <a:spcPts val="0"/>
                </a:spcAft>
                <a:defRPr/>
              </a:pPr>
              <a:r>
                <a:rPr lang="pl-PL" sz="1200" b="1" dirty="0">
                  <a:ln/>
                  <a:latin typeface="Candara" pitchFamily="34" charset="0"/>
                  <a:cs typeface="+mn-cs"/>
                </a:rPr>
                <a:t>Związek</a:t>
              </a:r>
              <a:br>
                <a:rPr lang="pl-PL" sz="1200" b="1" dirty="0">
                  <a:ln/>
                  <a:latin typeface="Candara" pitchFamily="34" charset="0"/>
                  <a:cs typeface="+mn-cs"/>
                </a:rPr>
              </a:br>
              <a:r>
                <a:rPr lang="pl-PL" sz="1200" b="1" dirty="0">
                  <a:ln/>
                  <a:latin typeface="Candara" pitchFamily="34" charset="0"/>
                  <a:cs typeface="+mn-cs"/>
                </a:rPr>
                <a:t> Nauczycielstwa Polskiego</a:t>
              </a:r>
            </a:p>
          </p:txBody>
        </p:sp>
        <p:pic>
          <p:nvPicPr>
            <p:cNvPr id="19466" name="Picture 2" descr="http://znp.olsztyn.pl/znp_logo.gif">
              <a:extLst>
                <a:ext uri="{FF2B5EF4-FFF2-40B4-BE49-F238E27FC236}">
                  <a16:creationId xmlns="" xmlns:a16="http://schemas.microsoft.com/office/drawing/2014/main" id="{3494EF71-14D3-44C1-A815-B4EDE7F0BC0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7188" y="6142831"/>
              <a:ext cx="374650" cy="500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ształt fali">
  <a:themeElements>
    <a:clrScheme name="Kształt fal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Kształt fal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ształt fal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Black Tie</Template>
  <TotalTime>1525</TotalTime>
  <Words>2470</Words>
  <Application>Microsoft Office PowerPoint</Application>
  <PresentationFormat>Pokaz na ekranie (4:3)</PresentationFormat>
  <Paragraphs>245</Paragraphs>
  <Slides>32</Slides>
  <Notes>2</Notes>
  <HiddenSlides>0</HiddenSlides>
  <MMClips>0</MMClips>
  <ScaleCrop>false</ScaleCrop>
  <HeadingPairs>
    <vt:vector size="6" baseType="variant">
      <vt:variant>
        <vt:lpstr>Używane czcionki</vt:lpstr>
      </vt:variant>
      <vt:variant>
        <vt:i4>9</vt:i4>
      </vt:variant>
      <vt:variant>
        <vt:lpstr>Motyw</vt:lpstr>
      </vt:variant>
      <vt:variant>
        <vt:i4>1</vt:i4>
      </vt:variant>
      <vt:variant>
        <vt:lpstr>Tytuły slajdów</vt:lpstr>
      </vt:variant>
      <vt:variant>
        <vt:i4>32</vt:i4>
      </vt:variant>
    </vt:vector>
  </HeadingPairs>
  <TitlesOfParts>
    <vt:vector size="42" baseType="lpstr">
      <vt:lpstr>Arial</vt:lpstr>
      <vt:lpstr>Arial Black</vt:lpstr>
      <vt:lpstr>Bookman Old Style</vt:lpstr>
      <vt:lpstr>Calibri</vt:lpstr>
      <vt:lpstr>Candara</vt:lpstr>
      <vt:lpstr>Symbol</vt:lpstr>
      <vt:lpstr>Times New Roman</vt:lpstr>
      <vt:lpstr>Tw Cen MT</vt:lpstr>
      <vt:lpstr>Wingdings 2</vt:lpstr>
      <vt:lpstr>Kształt fali</vt:lpstr>
      <vt:lpstr>Prezentacja programu PowerPoint</vt:lpstr>
      <vt:lpstr>Podstawy prawne</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Definicja rodziny i gospodarstwa domowego, pojęcie uzgadnianie </vt:lpstr>
      <vt:lpstr>Prezentacja programu PowerPoint</vt:lpstr>
      <vt:lpstr>Komisje socjalne-ochrona danych osobowych</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ZFŚS opodatkowanie –interpretacje podatkowe</vt:lpstr>
      <vt:lpstr>Prezentacja programu PowerPoint</vt:lpstr>
      <vt:lpstr>Prezentacja programu PowerPoint</vt:lpstr>
      <vt:lpstr>Prezentacja programu PowerPoint</vt:lpstr>
      <vt:lpstr>Prezentacja programu PowerPoint</vt:lpstr>
      <vt:lpstr>Imprezy integracyjne kryterium socjalne i podatek ?</vt:lpstr>
      <vt:lpstr>Interpretacje podatkowe</vt:lpstr>
      <vt:lpstr>Prezentacja programu PowerPoint</vt:lpstr>
      <vt:lpstr>Prezentacja programu PowerPoint</vt:lpstr>
      <vt:lpstr>Wczasy pod gruszą emerytów</vt:lpstr>
      <vt:lpstr>Prezentacja programu PowerPoint</vt:lpstr>
    </vt:vector>
  </TitlesOfParts>
  <Company>Acer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Slajd 1</dc:title>
  <dc:creator>user</dc:creator>
  <cp:lastModifiedBy>jkozinski</cp:lastModifiedBy>
  <cp:revision>159</cp:revision>
  <dcterms:created xsi:type="dcterms:W3CDTF">2010-12-08T19:16:43Z</dcterms:created>
  <dcterms:modified xsi:type="dcterms:W3CDTF">2020-02-26T13:54:52Z</dcterms:modified>
</cp:coreProperties>
</file>